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Bubblebody Neue Bold" charset="1" panose="00000500000000000000"/>
      <p:regular r:id="rId25"/>
    </p:embeddedFont>
    <p:embeddedFont>
      <p:font typeface="Sedgwick Ave" charset="1" panose="00000500000000000000"/>
      <p:regular r:id="rId26"/>
    </p:embeddedFont>
    <p:embeddedFont>
      <p:font typeface="Bubblebody Neue" charset="1" panose="00000500000000000000"/>
      <p:regular r:id="rId27"/>
    </p:embeddedFont>
    <p:embeddedFont>
      <p:font typeface="Baloo" charset="1" panose="03080902040302020200"/>
      <p:regular r:id="rId28"/>
    </p:embeddedFont>
    <p:embeddedFont>
      <p:font typeface="Glacial Indifference Italics" charset="1" panose="00000000000000000000"/>
      <p:regular r:id="rId29"/>
    </p:embeddedFont>
    <p:embeddedFont>
      <p:font typeface="Breathing" charset="1" panose="02000500000000000000"/>
      <p:regular r:id="rId30"/>
    </p:embeddedFont>
    <p:embeddedFont>
      <p:font typeface="Poppins Bold" charset="1" panose="000008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png" Type="http://schemas.openxmlformats.org/officeDocument/2006/relationships/image"/><Relationship Id="rId12" Target="../media/image75.png" Type="http://schemas.openxmlformats.org/officeDocument/2006/relationships/image"/><Relationship Id="rId13" Target="../media/image76.svg" Type="http://schemas.openxmlformats.org/officeDocument/2006/relationships/image"/><Relationship Id="rId14" Target="../media/image77.png" Type="http://schemas.openxmlformats.org/officeDocument/2006/relationships/image"/><Relationship Id="rId15" Target="../media/image78.png" Type="http://schemas.openxmlformats.org/officeDocument/2006/relationships/image"/><Relationship Id="rId16" Target="../media/image7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Relationship Id="rId8" Target="../media/image71.pn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4.png" Type="http://schemas.openxmlformats.org/officeDocument/2006/relationships/image"/><Relationship Id="rId12" Target="../media/image75.png" Type="http://schemas.openxmlformats.org/officeDocument/2006/relationships/image"/><Relationship Id="rId13" Target="../media/image76.svg" Type="http://schemas.openxmlformats.org/officeDocument/2006/relationships/image"/><Relationship Id="rId14" Target="../media/image81.png" Type="http://schemas.openxmlformats.org/officeDocument/2006/relationships/image"/><Relationship Id="rId15" Target="../media/image82.png" Type="http://schemas.openxmlformats.org/officeDocument/2006/relationships/image"/><Relationship Id="rId16" Target="../media/image83.svg" Type="http://schemas.openxmlformats.org/officeDocument/2006/relationships/image"/><Relationship Id="rId17" Target="../media/image84.png" Type="http://schemas.openxmlformats.org/officeDocument/2006/relationships/image"/><Relationship Id="rId18" Target="../media/image85.svg" Type="http://schemas.openxmlformats.org/officeDocument/2006/relationships/image"/><Relationship Id="rId19" Target="../media/image8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8.png" Type="http://schemas.openxmlformats.org/officeDocument/2006/relationships/image"/><Relationship Id="rId6" Target="../media/image80.png" Type="http://schemas.openxmlformats.org/officeDocument/2006/relationships/image"/><Relationship Id="rId7" Target="../media/image73.png" Type="http://schemas.openxmlformats.org/officeDocument/2006/relationships/image"/><Relationship Id="rId8" Target="../media/image70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8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7.png" Type="http://schemas.openxmlformats.org/officeDocument/2006/relationships/image"/><Relationship Id="rId6" Target="../media/image88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svg" Type="http://schemas.openxmlformats.org/officeDocument/2006/relationships/image"/><Relationship Id="rId11" Target="../media/image96.png" Type="http://schemas.openxmlformats.org/officeDocument/2006/relationships/image"/><Relationship Id="rId12" Target="../media/image97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0.png" Type="http://schemas.openxmlformats.org/officeDocument/2006/relationships/image"/><Relationship Id="rId6" Target="../media/image91.svg" Type="http://schemas.openxmlformats.org/officeDocument/2006/relationships/image"/><Relationship Id="rId7" Target="../media/image92.png" Type="http://schemas.openxmlformats.org/officeDocument/2006/relationships/image"/><Relationship Id="rId8" Target="../media/image93.svg" Type="http://schemas.openxmlformats.org/officeDocument/2006/relationships/image"/><Relationship Id="rId9" Target="../media/image9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1.svg" Type="http://schemas.openxmlformats.org/officeDocument/2006/relationships/image"/><Relationship Id="rId11" Target="../media/image102.png" Type="http://schemas.openxmlformats.org/officeDocument/2006/relationships/image"/><Relationship Id="rId12" Target="../media/image103.svg" Type="http://schemas.openxmlformats.org/officeDocument/2006/relationships/image"/><Relationship Id="rId2" Target="../media/image1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98.png" Type="http://schemas.openxmlformats.org/officeDocument/2006/relationships/image"/><Relationship Id="rId8" Target="../media/image99.svg" Type="http://schemas.openxmlformats.org/officeDocument/2006/relationships/image"/><Relationship Id="rId9" Target="../media/image10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4.png" Type="http://schemas.openxmlformats.org/officeDocument/2006/relationships/image"/><Relationship Id="rId6" Target="../media/image105.svg" Type="http://schemas.openxmlformats.org/officeDocument/2006/relationships/image"/><Relationship Id="rId7" Target="../media/image106.png" Type="http://schemas.openxmlformats.org/officeDocument/2006/relationships/image"/><Relationship Id="rId8" Target="../media/image107.svg" Type="http://schemas.openxmlformats.org/officeDocument/2006/relationships/image"/><Relationship Id="rId9" Target="../media/image10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0.png" Type="http://schemas.openxmlformats.org/officeDocument/2006/relationships/image"/><Relationship Id="rId6" Target="../media/image111.svg" Type="http://schemas.openxmlformats.org/officeDocument/2006/relationships/image"/><Relationship Id="rId7" Target="../media/image112.png" Type="http://schemas.openxmlformats.org/officeDocument/2006/relationships/image"/><Relationship Id="rId8" Target="../media/image113.svg" Type="http://schemas.openxmlformats.org/officeDocument/2006/relationships/image"/><Relationship Id="rId9" Target="../media/image1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5.png" Type="http://schemas.openxmlformats.org/officeDocument/2006/relationships/image"/><Relationship Id="rId6" Target="../media/image116.svg" Type="http://schemas.openxmlformats.org/officeDocument/2006/relationships/image"/><Relationship Id="rId7" Target="../media/image117.png" Type="http://schemas.openxmlformats.org/officeDocument/2006/relationships/image"/><Relationship Id="rId8" Target="../media/image11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9.png" Type="http://schemas.openxmlformats.org/officeDocument/2006/relationships/image"/><Relationship Id="rId6" Target="../media/image120.png" Type="http://schemas.openxmlformats.org/officeDocument/2006/relationships/image"/><Relationship Id="rId7" Target="../media/image121.png" Type="http://schemas.openxmlformats.org/officeDocument/2006/relationships/image"/><Relationship Id="rId8" Target="../media/image122.png" Type="http://schemas.openxmlformats.org/officeDocument/2006/relationships/image"/><Relationship Id="rId9" Target="../media/image12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8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36.png" Type="http://schemas.openxmlformats.org/officeDocument/2006/relationships/image"/><Relationship Id="rId16" Target="../media/image37.svg" Type="http://schemas.openxmlformats.org/officeDocument/2006/relationships/image"/><Relationship Id="rId17" Target="../media/image129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25.png" Type="http://schemas.openxmlformats.org/officeDocument/2006/relationships/image"/><Relationship Id="rId8" Target="../media/image126.svg" Type="http://schemas.openxmlformats.org/officeDocument/2006/relationships/image"/><Relationship Id="rId9" Target="../media/image1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40.png" Type="http://schemas.openxmlformats.org/officeDocument/2006/relationships/image"/><Relationship Id="rId16" Target="../media/image41.svg" Type="http://schemas.openxmlformats.org/officeDocument/2006/relationships/image"/><Relationship Id="rId17" Target="../media/image42.png" Type="http://schemas.openxmlformats.org/officeDocument/2006/relationships/image"/><Relationship Id="rId18" Target="../media/image43.svg" Type="http://schemas.openxmlformats.org/officeDocument/2006/relationships/image"/><Relationship Id="rId19" Target="../media/image44.png" Type="http://schemas.openxmlformats.org/officeDocument/2006/relationships/image"/><Relationship Id="rId2" Target="../media/image1.png" Type="http://schemas.openxmlformats.org/officeDocument/2006/relationships/image"/><Relationship Id="rId20" Target="../media/image45.svg" Type="http://schemas.openxmlformats.org/officeDocument/2006/relationships/image"/><Relationship Id="rId21" Target="../media/image4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1.jpe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svg" Type="http://schemas.openxmlformats.org/officeDocument/2006/relationships/image"/><Relationship Id="rId11" Target="../media/image62.png" Type="http://schemas.openxmlformats.org/officeDocument/2006/relationships/image"/><Relationship Id="rId12" Target="../media/image6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4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65.png" Type="http://schemas.openxmlformats.org/officeDocument/2006/relationships/image"/><Relationship Id="rId9" Target="../media/image6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4980">
            <a:off x="-862657" y="-921236"/>
            <a:ext cx="17604623" cy="7030034"/>
          </a:xfrm>
          <a:custGeom>
            <a:avLst/>
            <a:gdLst/>
            <a:ahLst/>
            <a:cxnLst/>
            <a:rect r="r" b="b" t="t" l="l"/>
            <a:pathLst>
              <a:path h="7030034" w="17604623">
                <a:moveTo>
                  <a:pt x="0" y="0"/>
                </a:moveTo>
                <a:lnTo>
                  <a:pt x="17604623" y="0"/>
                </a:lnTo>
                <a:lnTo>
                  <a:pt x="17604623" y="7030034"/>
                </a:lnTo>
                <a:lnTo>
                  <a:pt x="0" y="7030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809054">
            <a:off x="-316500" y="2887745"/>
            <a:ext cx="23352299" cy="10422977"/>
            <a:chOff x="0" y="0"/>
            <a:chExt cx="1821049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21049" cy="812800"/>
            </a:xfrm>
            <a:custGeom>
              <a:avLst/>
              <a:gdLst/>
              <a:ahLst/>
              <a:cxnLst/>
              <a:rect r="r" b="b" t="t" l="l"/>
              <a:pathLst>
                <a:path h="812800" w="1821049">
                  <a:moveTo>
                    <a:pt x="910524" y="0"/>
                  </a:moveTo>
                  <a:cubicBezTo>
                    <a:pt x="407656" y="0"/>
                    <a:pt x="0" y="181951"/>
                    <a:pt x="0" y="406400"/>
                  </a:cubicBezTo>
                  <a:cubicBezTo>
                    <a:pt x="0" y="630849"/>
                    <a:pt x="407656" y="812800"/>
                    <a:pt x="910524" y="812800"/>
                  </a:cubicBezTo>
                  <a:cubicBezTo>
                    <a:pt x="1413393" y="812800"/>
                    <a:pt x="1821049" y="630849"/>
                    <a:pt x="1821049" y="406400"/>
                  </a:cubicBezTo>
                  <a:cubicBezTo>
                    <a:pt x="1821049" y="181951"/>
                    <a:pt x="1413393" y="0"/>
                    <a:pt x="910524" y="0"/>
                  </a:cubicBezTo>
                  <a:close/>
                </a:path>
              </a:pathLst>
            </a:custGeom>
            <a:solidFill>
              <a:srgbClr val="28857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70723" y="38100"/>
              <a:ext cx="147960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209840" y="-1253696"/>
            <a:ext cx="3473465" cy="3473465"/>
          </a:xfrm>
          <a:custGeom>
            <a:avLst/>
            <a:gdLst/>
            <a:ahLst/>
            <a:cxnLst/>
            <a:rect r="r" b="b" t="t" l="l"/>
            <a:pathLst>
              <a:path h="3473465" w="3473465">
                <a:moveTo>
                  <a:pt x="0" y="0"/>
                </a:moveTo>
                <a:lnTo>
                  <a:pt x="3473464" y="0"/>
                </a:lnTo>
                <a:lnTo>
                  <a:pt x="3473464" y="3473465"/>
                </a:lnTo>
                <a:lnTo>
                  <a:pt x="0" y="34734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932511" y="2345179"/>
            <a:ext cx="10422977" cy="5754055"/>
            <a:chOff x="0" y="0"/>
            <a:chExt cx="2745146" cy="15154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45146" cy="1515471"/>
            </a:xfrm>
            <a:custGeom>
              <a:avLst/>
              <a:gdLst/>
              <a:ahLst/>
              <a:cxnLst/>
              <a:rect r="r" b="b" t="t" l="l"/>
              <a:pathLst>
                <a:path h="1515471" w="2745146">
                  <a:moveTo>
                    <a:pt x="37881" y="0"/>
                  </a:moveTo>
                  <a:lnTo>
                    <a:pt x="2707265" y="0"/>
                  </a:lnTo>
                  <a:cubicBezTo>
                    <a:pt x="2717311" y="0"/>
                    <a:pt x="2726947" y="3991"/>
                    <a:pt x="2734051" y="11095"/>
                  </a:cubicBezTo>
                  <a:cubicBezTo>
                    <a:pt x="2741155" y="18199"/>
                    <a:pt x="2745146" y="27835"/>
                    <a:pt x="2745146" y="37881"/>
                  </a:cubicBezTo>
                  <a:lnTo>
                    <a:pt x="2745146" y="1477590"/>
                  </a:lnTo>
                  <a:cubicBezTo>
                    <a:pt x="2745146" y="1487637"/>
                    <a:pt x="2741155" y="1497272"/>
                    <a:pt x="2734051" y="1504376"/>
                  </a:cubicBezTo>
                  <a:cubicBezTo>
                    <a:pt x="2726947" y="1511480"/>
                    <a:pt x="2717311" y="1515471"/>
                    <a:pt x="2707265" y="1515471"/>
                  </a:cubicBezTo>
                  <a:lnTo>
                    <a:pt x="37881" y="1515471"/>
                  </a:lnTo>
                  <a:cubicBezTo>
                    <a:pt x="27835" y="1515471"/>
                    <a:pt x="18199" y="1511480"/>
                    <a:pt x="11095" y="1504376"/>
                  </a:cubicBezTo>
                  <a:cubicBezTo>
                    <a:pt x="3991" y="1497272"/>
                    <a:pt x="0" y="1487637"/>
                    <a:pt x="0" y="1477590"/>
                  </a:cubicBezTo>
                  <a:lnTo>
                    <a:pt x="0" y="37881"/>
                  </a:lnTo>
                  <a:cubicBezTo>
                    <a:pt x="0" y="27835"/>
                    <a:pt x="3991" y="18199"/>
                    <a:pt x="11095" y="11095"/>
                  </a:cubicBezTo>
                  <a:cubicBezTo>
                    <a:pt x="18199" y="3991"/>
                    <a:pt x="27835" y="0"/>
                    <a:pt x="378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45146" cy="1553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948194" y="3776039"/>
            <a:ext cx="8957531" cy="3116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98"/>
              </a:lnSpc>
            </a:pPr>
            <a:r>
              <a:rPr lang="en-US" b="true" sz="13217">
                <a:solidFill>
                  <a:srgbClr val="12A767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E</a:t>
            </a:r>
            <a:r>
              <a:rPr lang="en-US" b="true" sz="13217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CO </a:t>
            </a:r>
            <a:r>
              <a:rPr lang="en-US" b="true" sz="13217">
                <a:solidFill>
                  <a:srgbClr val="12A767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E</a:t>
            </a:r>
            <a:r>
              <a:rPr lang="en-US" b="true" sz="13217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XCHANGE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90841" y="2345179"/>
            <a:ext cx="4213852" cy="7549246"/>
          </a:xfrm>
          <a:custGeom>
            <a:avLst/>
            <a:gdLst/>
            <a:ahLst/>
            <a:cxnLst/>
            <a:rect r="r" b="b" t="t" l="l"/>
            <a:pathLst>
              <a:path h="7549246" w="4213852">
                <a:moveTo>
                  <a:pt x="0" y="0"/>
                </a:moveTo>
                <a:lnTo>
                  <a:pt x="4213852" y="0"/>
                </a:lnTo>
                <a:lnTo>
                  <a:pt x="4213852" y="7549245"/>
                </a:lnTo>
                <a:lnTo>
                  <a:pt x="0" y="75492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42908">
            <a:off x="13636229" y="7243144"/>
            <a:ext cx="3422548" cy="3391434"/>
          </a:xfrm>
          <a:custGeom>
            <a:avLst/>
            <a:gdLst/>
            <a:ahLst/>
            <a:cxnLst/>
            <a:rect r="r" b="b" t="t" l="l"/>
            <a:pathLst>
              <a:path h="3391434" w="3422548">
                <a:moveTo>
                  <a:pt x="0" y="0"/>
                </a:moveTo>
                <a:lnTo>
                  <a:pt x="3422548" y="0"/>
                </a:lnTo>
                <a:lnTo>
                  <a:pt x="3422548" y="3391434"/>
                </a:lnTo>
                <a:lnTo>
                  <a:pt x="0" y="33914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464908" y="8938861"/>
            <a:ext cx="795754" cy="79575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526525" y="803819"/>
            <a:ext cx="449763" cy="44976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498431" y="8489098"/>
            <a:ext cx="449763" cy="44976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7582648" y="6119802"/>
            <a:ext cx="449763" cy="44976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41078" y="5222206"/>
            <a:ext cx="449763" cy="44976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948194" y="7548058"/>
            <a:ext cx="8391611" cy="926665"/>
            <a:chOff x="0" y="0"/>
            <a:chExt cx="2427200" cy="26803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427200" cy="268030"/>
            </a:xfrm>
            <a:custGeom>
              <a:avLst/>
              <a:gdLst/>
              <a:ahLst/>
              <a:cxnLst/>
              <a:rect r="r" b="b" t="t" l="l"/>
              <a:pathLst>
                <a:path h="268030" w="2427200">
                  <a:moveTo>
                    <a:pt x="47052" y="0"/>
                  </a:moveTo>
                  <a:lnTo>
                    <a:pt x="2380149" y="0"/>
                  </a:lnTo>
                  <a:cubicBezTo>
                    <a:pt x="2406135" y="0"/>
                    <a:pt x="2427200" y="21066"/>
                    <a:pt x="2427200" y="47052"/>
                  </a:cubicBezTo>
                  <a:lnTo>
                    <a:pt x="2427200" y="220978"/>
                  </a:lnTo>
                  <a:cubicBezTo>
                    <a:pt x="2427200" y="233457"/>
                    <a:pt x="2422243" y="245425"/>
                    <a:pt x="2413419" y="254249"/>
                  </a:cubicBezTo>
                  <a:cubicBezTo>
                    <a:pt x="2404595" y="263073"/>
                    <a:pt x="2392628" y="268030"/>
                    <a:pt x="2380149" y="268030"/>
                  </a:cubicBezTo>
                  <a:lnTo>
                    <a:pt x="47052" y="268030"/>
                  </a:lnTo>
                  <a:cubicBezTo>
                    <a:pt x="21066" y="268030"/>
                    <a:pt x="0" y="246964"/>
                    <a:pt x="0" y="220978"/>
                  </a:cubicBezTo>
                  <a:lnTo>
                    <a:pt x="0" y="47052"/>
                  </a:lnTo>
                  <a:cubicBezTo>
                    <a:pt x="0" y="21066"/>
                    <a:pt x="21066" y="0"/>
                    <a:pt x="47052" y="0"/>
                  </a:cubicBez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427200" cy="306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0862785" y="483037"/>
            <a:ext cx="7315200" cy="2912780"/>
          </a:xfrm>
          <a:custGeom>
            <a:avLst/>
            <a:gdLst/>
            <a:ahLst/>
            <a:cxnLst/>
            <a:rect r="r" b="b" t="t" l="l"/>
            <a:pathLst>
              <a:path h="2912780" w="7315200">
                <a:moveTo>
                  <a:pt x="0" y="0"/>
                </a:moveTo>
                <a:lnTo>
                  <a:pt x="7315200" y="0"/>
                </a:lnTo>
                <a:lnTo>
                  <a:pt x="7315200" y="2912779"/>
                </a:lnTo>
                <a:lnTo>
                  <a:pt x="0" y="29127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5185668" y="7696113"/>
            <a:ext cx="791666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Sedgwick Ave"/>
                <a:ea typeface="Sedgwick Ave"/>
                <a:cs typeface="Sedgwick Ave"/>
                <a:sym typeface="Sedgwick Ave"/>
              </a:rPr>
              <a:t>Ê ! Let’s grow together !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074438" y="186809"/>
            <a:ext cx="2139125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Sedgwick Ave"/>
                <a:ea typeface="Sedgwick Ave"/>
                <a:cs typeface="Sedgwick Ave"/>
                <a:sym typeface="Sedgwick Ave"/>
              </a:rPr>
              <a:t>Nhóm 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52769" y="8784140"/>
            <a:ext cx="20185611" cy="5554673"/>
            <a:chOff x="0" y="0"/>
            <a:chExt cx="702580" cy="1933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2580" cy="193336"/>
            </a:xfrm>
            <a:custGeom>
              <a:avLst/>
              <a:gdLst/>
              <a:ahLst/>
              <a:cxnLst/>
              <a:rect r="r" b="b" t="t" l="l"/>
              <a:pathLst>
                <a:path h="193336" w="702580">
                  <a:moveTo>
                    <a:pt x="0" y="0"/>
                  </a:moveTo>
                  <a:lnTo>
                    <a:pt x="702580" y="0"/>
                  </a:lnTo>
                  <a:lnTo>
                    <a:pt x="702580" y="193336"/>
                  </a:lnTo>
                  <a:lnTo>
                    <a:pt x="0" y="193336"/>
                  </a:lnTo>
                  <a:close/>
                </a:path>
              </a:pathLst>
            </a:custGeom>
            <a:solidFill>
              <a:srgbClr val="2885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02580" cy="231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5573472" y="3524652"/>
            <a:ext cx="17604623" cy="7030034"/>
          </a:xfrm>
          <a:custGeom>
            <a:avLst/>
            <a:gdLst/>
            <a:ahLst/>
            <a:cxnLst/>
            <a:rect r="r" b="b" t="t" l="l"/>
            <a:pathLst>
              <a:path h="7030034" w="17604623">
                <a:moveTo>
                  <a:pt x="0" y="0"/>
                </a:moveTo>
                <a:lnTo>
                  <a:pt x="17604623" y="0"/>
                </a:lnTo>
                <a:lnTo>
                  <a:pt x="17604623" y="7030034"/>
                </a:lnTo>
                <a:lnTo>
                  <a:pt x="0" y="7030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39730" y="6417683"/>
            <a:ext cx="9421742" cy="3762374"/>
          </a:xfrm>
          <a:custGeom>
            <a:avLst/>
            <a:gdLst/>
            <a:ahLst/>
            <a:cxnLst/>
            <a:rect r="r" b="b" t="t" l="l"/>
            <a:pathLst>
              <a:path h="3762374" w="9421742">
                <a:moveTo>
                  <a:pt x="0" y="0"/>
                </a:moveTo>
                <a:lnTo>
                  <a:pt x="9421742" y="0"/>
                </a:lnTo>
                <a:lnTo>
                  <a:pt x="9421742" y="3762374"/>
                </a:lnTo>
                <a:lnTo>
                  <a:pt x="0" y="3762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7662" y="3702347"/>
            <a:ext cx="8796338" cy="4727190"/>
            <a:chOff x="0" y="0"/>
            <a:chExt cx="2316731" cy="12450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16731" cy="1245021"/>
            </a:xfrm>
            <a:custGeom>
              <a:avLst/>
              <a:gdLst/>
              <a:ahLst/>
              <a:cxnLst/>
              <a:rect r="r" b="b" t="t" l="l"/>
              <a:pathLst>
                <a:path h="1245021" w="2316731">
                  <a:moveTo>
                    <a:pt x="44887" y="0"/>
                  </a:moveTo>
                  <a:lnTo>
                    <a:pt x="2271844" y="0"/>
                  </a:lnTo>
                  <a:cubicBezTo>
                    <a:pt x="2296634" y="0"/>
                    <a:pt x="2316731" y="20096"/>
                    <a:pt x="2316731" y="44887"/>
                  </a:cubicBezTo>
                  <a:lnTo>
                    <a:pt x="2316731" y="1200135"/>
                  </a:lnTo>
                  <a:cubicBezTo>
                    <a:pt x="2316731" y="1224925"/>
                    <a:pt x="2296634" y="1245021"/>
                    <a:pt x="2271844" y="1245021"/>
                  </a:cubicBezTo>
                  <a:lnTo>
                    <a:pt x="44887" y="1245021"/>
                  </a:lnTo>
                  <a:cubicBezTo>
                    <a:pt x="20096" y="1245021"/>
                    <a:pt x="0" y="1224925"/>
                    <a:pt x="0" y="1200135"/>
                  </a:cubicBezTo>
                  <a:lnTo>
                    <a:pt x="0" y="44887"/>
                  </a:lnTo>
                  <a:cubicBezTo>
                    <a:pt x="0" y="20096"/>
                    <a:pt x="20096" y="0"/>
                    <a:pt x="44887" y="0"/>
                  </a:cubicBezTo>
                  <a:close/>
                </a:path>
              </a:pathLst>
            </a:custGeom>
            <a:solidFill>
              <a:srgbClr val="006645">
                <a:alpha val="6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316731" cy="1283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877079" y="2752083"/>
            <a:ext cx="3714735" cy="5246370"/>
            <a:chOff x="0" y="0"/>
            <a:chExt cx="3267456" cy="46146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67456" cy="4618736"/>
            </a:xfrm>
            <a:custGeom>
              <a:avLst/>
              <a:gdLst/>
              <a:ahLst/>
              <a:cxnLst/>
              <a:rect r="r" b="b" t="t" l="l"/>
              <a:pathLst>
                <a:path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5"/>
              <a:stretch>
                <a:fillRect l="-4" t="0" r="-4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6770" y="48203"/>
              <a:ext cx="3142190" cy="3592604"/>
            </a:xfrm>
            <a:custGeom>
              <a:avLst/>
              <a:gdLst/>
              <a:ahLst/>
              <a:cxnLst/>
              <a:rect r="r" b="b" t="t" l="l"/>
              <a:pathLst>
                <a:path h="3592604" w="3142190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6"/>
              <a:stretch>
                <a:fillRect l="0" t="-26890" r="0" b="-2689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53334" y="2913486"/>
            <a:ext cx="449763" cy="44976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524209" y="1878652"/>
            <a:ext cx="449763" cy="44976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898697" y="9009021"/>
            <a:ext cx="449763" cy="44976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960614" y="8559258"/>
            <a:ext cx="449763" cy="44976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862379" y="8495608"/>
            <a:ext cx="1874324" cy="2282281"/>
          </a:xfrm>
          <a:custGeom>
            <a:avLst/>
            <a:gdLst/>
            <a:ahLst/>
            <a:cxnLst/>
            <a:rect r="r" b="b" t="t" l="l"/>
            <a:pathLst>
              <a:path h="2282281" w="1874324">
                <a:moveTo>
                  <a:pt x="0" y="0"/>
                </a:moveTo>
                <a:lnTo>
                  <a:pt x="1874324" y="0"/>
                </a:lnTo>
                <a:lnTo>
                  <a:pt x="1874324" y="2282281"/>
                </a:lnTo>
                <a:lnTo>
                  <a:pt x="0" y="22822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209506" y="7907465"/>
            <a:ext cx="1762840" cy="2701671"/>
          </a:xfrm>
          <a:custGeom>
            <a:avLst/>
            <a:gdLst/>
            <a:ahLst/>
            <a:cxnLst/>
            <a:rect r="r" b="b" t="t" l="l"/>
            <a:pathLst>
              <a:path h="2701671" w="1762840">
                <a:moveTo>
                  <a:pt x="0" y="0"/>
                </a:moveTo>
                <a:lnTo>
                  <a:pt x="1762840" y="0"/>
                </a:lnTo>
                <a:lnTo>
                  <a:pt x="1762840" y="2701670"/>
                </a:lnTo>
                <a:lnTo>
                  <a:pt x="0" y="27016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72315" y="7738711"/>
            <a:ext cx="1743728" cy="3039178"/>
          </a:xfrm>
          <a:custGeom>
            <a:avLst/>
            <a:gdLst/>
            <a:ahLst/>
            <a:cxnLst/>
            <a:rect r="r" b="b" t="t" l="l"/>
            <a:pathLst>
              <a:path h="3039178" w="1743728">
                <a:moveTo>
                  <a:pt x="0" y="0"/>
                </a:moveTo>
                <a:lnTo>
                  <a:pt x="1743728" y="0"/>
                </a:lnTo>
                <a:lnTo>
                  <a:pt x="1743728" y="3039178"/>
                </a:lnTo>
                <a:lnTo>
                  <a:pt x="0" y="30391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880790" y="6589906"/>
            <a:ext cx="3187819" cy="4458488"/>
          </a:xfrm>
          <a:custGeom>
            <a:avLst/>
            <a:gdLst/>
            <a:ahLst/>
            <a:cxnLst/>
            <a:rect r="r" b="b" t="t" l="l"/>
            <a:pathLst>
              <a:path h="4458488" w="3187819">
                <a:moveTo>
                  <a:pt x="0" y="0"/>
                </a:moveTo>
                <a:lnTo>
                  <a:pt x="3187819" y="0"/>
                </a:lnTo>
                <a:lnTo>
                  <a:pt x="3187819" y="4458488"/>
                </a:lnTo>
                <a:lnTo>
                  <a:pt x="0" y="44584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1086594">
            <a:off x="14587503" y="464726"/>
            <a:ext cx="3665624" cy="1534980"/>
          </a:xfrm>
          <a:custGeom>
            <a:avLst/>
            <a:gdLst/>
            <a:ahLst/>
            <a:cxnLst/>
            <a:rect r="r" b="b" t="t" l="l"/>
            <a:pathLst>
              <a:path h="1534980" w="3665624">
                <a:moveTo>
                  <a:pt x="0" y="0"/>
                </a:moveTo>
                <a:lnTo>
                  <a:pt x="3665624" y="0"/>
                </a:lnTo>
                <a:lnTo>
                  <a:pt x="3665624" y="1534980"/>
                </a:lnTo>
                <a:lnTo>
                  <a:pt x="0" y="15349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550786" y="-361504"/>
            <a:ext cx="2082056" cy="1593719"/>
          </a:xfrm>
          <a:custGeom>
            <a:avLst/>
            <a:gdLst/>
            <a:ahLst/>
            <a:cxnLst/>
            <a:rect r="r" b="b" t="t" l="l"/>
            <a:pathLst>
              <a:path h="1593719" w="2082056">
                <a:moveTo>
                  <a:pt x="0" y="0"/>
                </a:moveTo>
                <a:lnTo>
                  <a:pt x="2082056" y="0"/>
                </a:lnTo>
                <a:lnTo>
                  <a:pt x="2082056" y="1593720"/>
                </a:lnTo>
                <a:lnTo>
                  <a:pt x="0" y="1593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310215">
            <a:off x="12848683" y="7617148"/>
            <a:ext cx="3201717" cy="2853530"/>
          </a:xfrm>
          <a:custGeom>
            <a:avLst/>
            <a:gdLst/>
            <a:ahLst/>
            <a:cxnLst/>
            <a:rect r="r" b="b" t="t" l="l"/>
            <a:pathLst>
              <a:path h="2853530" w="3201717">
                <a:moveTo>
                  <a:pt x="3201717" y="0"/>
                </a:moveTo>
                <a:lnTo>
                  <a:pt x="0" y="0"/>
                </a:lnTo>
                <a:lnTo>
                  <a:pt x="0" y="2853530"/>
                </a:lnTo>
                <a:lnTo>
                  <a:pt x="3201717" y="2853530"/>
                </a:lnTo>
                <a:lnTo>
                  <a:pt x="3201717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1417770" y="3138367"/>
            <a:ext cx="2106439" cy="2193402"/>
          </a:xfrm>
          <a:custGeom>
            <a:avLst/>
            <a:gdLst/>
            <a:ahLst/>
            <a:cxnLst/>
            <a:rect r="r" b="b" t="t" l="l"/>
            <a:pathLst>
              <a:path h="2193402" w="2106439">
                <a:moveTo>
                  <a:pt x="0" y="0"/>
                </a:moveTo>
                <a:lnTo>
                  <a:pt x="2106439" y="0"/>
                </a:lnTo>
                <a:lnTo>
                  <a:pt x="2106439" y="2193402"/>
                </a:lnTo>
                <a:lnTo>
                  <a:pt x="0" y="21934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316943" y="254381"/>
            <a:ext cx="6373953" cy="249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56"/>
              </a:lnSpc>
              <a:spcBef>
                <a:spcPct val="0"/>
              </a:spcBef>
            </a:pPr>
            <a:r>
              <a:rPr lang="en-US" b="true" sz="7040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 “Shrink” workshops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71914" y="3965177"/>
            <a:ext cx="8100604" cy="410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2485" b="true">
                <a:solidFill>
                  <a:srgbClr val="FFDD59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Phase 1: recycled flowers from collected plastic bottles</a:t>
            </a:r>
          </a:p>
          <a:p>
            <a:pPr algn="l" marL="558198" indent="-279099" lvl="1">
              <a:lnSpc>
                <a:spcPts val="3619"/>
              </a:lnSpc>
              <a:buFont typeface="Arial"/>
              <a:buChar char="•"/>
            </a:pPr>
            <a:r>
              <a:rPr lang="en-US" sz="2585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Use green wax tape and wrap around a stick to form the flower branch.</a:t>
            </a:r>
          </a:p>
          <a:p>
            <a:pPr algn="l" marL="558198" indent="-279099" lvl="1">
              <a:lnSpc>
                <a:spcPts val="3619"/>
              </a:lnSpc>
              <a:buFont typeface="Arial"/>
              <a:buChar char="•"/>
            </a:pPr>
            <a:r>
              <a:rPr lang="en-US" sz="2585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Cut the bottles into the shape of petals and pistils. Then use a lighter to round the edges.</a:t>
            </a:r>
          </a:p>
          <a:p>
            <a:pPr algn="l" marL="558198" indent="-279099" lvl="1">
              <a:lnSpc>
                <a:spcPts val="3619"/>
              </a:lnSpc>
              <a:buFont typeface="Arial"/>
              <a:buChar char="•"/>
            </a:pPr>
            <a:r>
              <a:rPr lang="en-US" sz="2585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Attach the petals and pistils to the flower branch.</a:t>
            </a:r>
          </a:p>
          <a:p>
            <a:pPr algn="l" marL="558198" indent="-279099" lvl="1">
              <a:lnSpc>
                <a:spcPts val="3619"/>
              </a:lnSpc>
              <a:buFont typeface="Arial"/>
              <a:buChar char="•"/>
            </a:pPr>
            <a:r>
              <a:rPr lang="en-US" sz="2585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Repeat the steps until you have an arbitrary number of flowers =&gt; bundle them into a bouquet.</a:t>
            </a:r>
          </a:p>
          <a:p>
            <a:pPr algn="l">
              <a:lnSpc>
                <a:spcPts val="3619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6690896" y="981075"/>
            <a:ext cx="6431333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i="true">
                <a:solidFill>
                  <a:srgbClr val="FFFFFF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Materials: Use available revenue and other materials.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i="true">
                <a:solidFill>
                  <a:srgbClr val="FFFFFF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Staff: 6 main staff + 4 collaborators.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074698" y="7144938"/>
            <a:ext cx="209776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74733"/>
                </a:solidFill>
                <a:latin typeface="Breathing"/>
                <a:ea typeface="Breathing"/>
                <a:cs typeface="Breathing"/>
                <a:sym typeface="Breathing"/>
              </a:rPr>
              <a:t>shrink flower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52769" y="8784140"/>
            <a:ext cx="20185611" cy="5554673"/>
            <a:chOff x="0" y="0"/>
            <a:chExt cx="702580" cy="1933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2580" cy="193336"/>
            </a:xfrm>
            <a:custGeom>
              <a:avLst/>
              <a:gdLst/>
              <a:ahLst/>
              <a:cxnLst/>
              <a:rect r="r" b="b" t="t" l="l"/>
              <a:pathLst>
                <a:path h="193336" w="702580">
                  <a:moveTo>
                    <a:pt x="0" y="0"/>
                  </a:moveTo>
                  <a:lnTo>
                    <a:pt x="702580" y="0"/>
                  </a:lnTo>
                  <a:lnTo>
                    <a:pt x="702580" y="193336"/>
                  </a:lnTo>
                  <a:lnTo>
                    <a:pt x="0" y="193336"/>
                  </a:lnTo>
                  <a:close/>
                </a:path>
              </a:pathLst>
            </a:custGeom>
            <a:solidFill>
              <a:srgbClr val="2885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02580" cy="231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5573472" y="3524652"/>
            <a:ext cx="17604623" cy="7030034"/>
          </a:xfrm>
          <a:custGeom>
            <a:avLst/>
            <a:gdLst/>
            <a:ahLst/>
            <a:cxnLst/>
            <a:rect r="r" b="b" t="t" l="l"/>
            <a:pathLst>
              <a:path h="7030034" w="17604623">
                <a:moveTo>
                  <a:pt x="0" y="0"/>
                </a:moveTo>
                <a:lnTo>
                  <a:pt x="17604623" y="0"/>
                </a:lnTo>
                <a:lnTo>
                  <a:pt x="17604623" y="7030034"/>
                </a:lnTo>
                <a:lnTo>
                  <a:pt x="0" y="7030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39730" y="6417683"/>
            <a:ext cx="9421742" cy="3762374"/>
          </a:xfrm>
          <a:custGeom>
            <a:avLst/>
            <a:gdLst/>
            <a:ahLst/>
            <a:cxnLst/>
            <a:rect r="r" b="b" t="t" l="l"/>
            <a:pathLst>
              <a:path h="3762374" w="9421742">
                <a:moveTo>
                  <a:pt x="0" y="0"/>
                </a:moveTo>
                <a:lnTo>
                  <a:pt x="9421742" y="0"/>
                </a:lnTo>
                <a:lnTo>
                  <a:pt x="9421742" y="3762374"/>
                </a:lnTo>
                <a:lnTo>
                  <a:pt x="0" y="3762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00062" y="3854747"/>
            <a:ext cx="9066222" cy="4727190"/>
            <a:chOff x="0" y="0"/>
            <a:chExt cx="2387812" cy="12450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87812" cy="1245021"/>
            </a:xfrm>
            <a:custGeom>
              <a:avLst/>
              <a:gdLst/>
              <a:ahLst/>
              <a:cxnLst/>
              <a:rect r="r" b="b" t="t" l="l"/>
              <a:pathLst>
                <a:path h="1245021" w="2387812">
                  <a:moveTo>
                    <a:pt x="43550" y="0"/>
                  </a:moveTo>
                  <a:lnTo>
                    <a:pt x="2344261" y="0"/>
                  </a:lnTo>
                  <a:cubicBezTo>
                    <a:pt x="2355811" y="0"/>
                    <a:pt x="2366889" y="4588"/>
                    <a:pt x="2375056" y="12756"/>
                  </a:cubicBezTo>
                  <a:cubicBezTo>
                    <a:pt x="2383223" y="20923"/>
                    <a:pt x="2387812" y="32000"/>
                    <a:pt x="2387812" y="43550"/>
                  </a:cubicBezTo>
                  <a:lnTo>
                    <a:pt x="2387812" y="1201471"/>
                  </a:lnTo>
                  <a:cubicBezTo>
                    <a:pt x="2387812" y="1213021"/>
                    <a:pt x="2383223" y="1224098"/>
                    <a:pt x="2375056" y="1232266"/>
                  </a:cubicBezTo>
                  <a:cubicBezTo>
                    <a:pt x="2366889" y="1240433"/>
                    <a:pt x="2355811" y="1245021"/>
                    <a:pt x="2344261" y="1245021"/>
                  </a:cubicBezTo>
                  <a:lnTo>
                    <a:pt x="43550" y="1245021"/>
                  </a:lnTo>
                  <a:cubicBezTo>
                    <a:pt x="32000" y="1245021"/>
                    <a:pt x="20923" y="1240433"/>
                    <a:pt x="12756" y="1232266"/>
                  </a:cubicBezTo>
                  <a:cubicBezTo>
                    <a:pt x="4588" y="1224098"/>
                    <a:pt x="0" y="1213021"/>
                    <a:pt x="0" y="1201471"/>
                  </a:cubicBezTo>
                  <a:lnTo>
                    <a:pt x="0" y="43550"/>
                  </a:lnTo>
                  <a:cubicBezTo>
                    <a:pt x="0" y="32000"/>
                    <a:pt x="4588" y="20923"/>
                    <a:pt x="12756" y="12756"/>
                  </a:cubicBezTo>
                  <a:cubicBezTo>
                    <a:pt x="20923" y="4588"/>
                    <a:pt x="32000" y="0"/>
                    <a:pt x="43550" y="0"/>
                  </a:cubicBezTo>
                  <a:close/>
                </a:path>
              </a:pathLst>
            </a:custGeom>
            <a:solidFill>
              <a:srgbClr val="006645">
                <a:alpha val="6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387812" cy="1283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53334" y="3086100"/>
            <a:ext cx="449763" cy="44976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196523" y="2953152"/>
            <a:ext cx="4172076" cy="5892278"/>
            <a:chOff x="0" y="0"/>
            <a:chExt cx="3267456" cy="461467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267456" cy="4618736"/>
            </a:xfrm>
            <a:custGeom>
              <a:avLst/>
              <a:gdLst/>
              <a:ahLst/>
              <a:cxnLst/>
              <a:rect r="r" b="b" t="t" l="l"/>
              <a:pathLst>
                <a:path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5"/>
              <a:stretch>
                <a:fillRect l="-4" t="0" r="-4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56770" y="48203"/>
              <a:ext cx="3142190" cy="3592604"/>
            </a:xfrm>
            <a:custGeom>
              <a:avLst/>
              <a:gdLst/>
              <a:ahLst/>
              <a:cxnLst/>
              <a:rect r="r" b="b" t="t" l="l"/>
              <a:pathLst>
                <a:path h="3592604" w="3142190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6"/>
              <a:stretch>
                <a:fillRect l="-16280" t="0" r="-1628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809537" y="3710688"/>
            <a:ext cx="449763" cy="44976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417892" y="2503389"/>
            <a:ext cx="449763" cy="44976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876903" y="8045845"/>
            <a:ext cx="449763" cy="44976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5665390" y="6185015"/>
            <a:ext cx="3187819" cy="4458488"/>
          </a:xfrm>
          <a:custGeom>
            <a:avLst/>
            <a:gdLst/>
            <a:ahLst/>
            <a:cxnLst/>
            <a:rect r="r" b="b" t="t" l="l"/>
            <a:pathLst>
              <a:path h="4458488" w="3187819">
                <a:moveTo>
                  <a:pt x="0" y="0"/>
                </a:moveTo>
                <a:lnTo>
                  <a:pt x="3187820" y="0"/>
                </a:lnTo>
                <a:lnTo>
                  <a:pt x="3187820" y="4458489"/>
                </a:lnTo>
                <a:lnTo>
                  <a:pt x="0" y="44584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862379" y="8495608"/>
            <a:ext cx="1874324" cy="2282281"/>
          </a:xfrm>
          <a:custGeom>
            <a:avLst/>
            <a:gdLst/>
            <a:ahLst/>
            <a:cxnLst/>
            <a:rect r="r" b="b" t="t" l="l"/>
            <a:pathLst>
              <a:path h="2282281" w="1874324">
                <a:moveTo>
                  <a:pt x="0" y="0"/>
                </a:moveTo>
                <a:lnTo>
                  <a:pt x="1874324" y="0"/>
                </a:lnTo>
                <a:lnTo>
                  <a:pt x="1874324" y="2282281"/>
                </a:lnTo>
                <a:lnTo>
                  <a:pt x="0" y="22822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-209506" y="8076218"/>
            <a:ext cx="1762840" cy="2701671"/>
          </a:xfrm>
          <a:custGeom>
            <a:avLst/>
            <a:gdLst/>
            <a:ahLst/>
            <a:cxnLst/>
            <a:rect r="r" b="b" t="t" l="l"/>
            <a:pathLst>
              <a:path h="2701671" w="1762840">
                <a:moveTo>
                  <a:pt x="0" y="0"/>
                </a:moveTo>
                <a:lnTo>
                  <a:pt x="1762840" y="0"/>
                </a:lnTo>
                <a:lnTo>
                  <a:pt x="1762840" y="2701671"/>
                </a:lnTo>
                <a:lnTo>
                  <a:pt x="0" y="27016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72663" y="8298870"/>
            <a:ext cx="1743728" cy="3039178"/>
          </a:xfrm>
          <a:custGeom>
            <a:avLst/>
            <a:gdLst/>
            <a:ahLst/>
            <a:cxnLst/>
            <a:rect r="r" b="b" t="t" l="l"/>
            <a:pathLst>
              <a:path h="3039178" w="1743728">
                <a:moveTo>
                  <a:pt x="0" y="0"/>
                </a:moveTo>
                <a:lnTo>
                  <a:pt x="1743729" y="0"/>
                </a:lnTo>
                <a:lnTo>
                  <a:pt x="1743729" y="3039178"/>
                </a:lnTo>
                <a:lnTo>
                  <a:pt x="0" y="30391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926190" y="261210"/>
            <a:ext cx="3665624" cy="1534980"/>
          </a:xfrm>
          <a:custGeom>
            <a:avLst/>
            <a:gdLst/>
            <a:ahLst/>
            <a:cxnLst/>
            <a:rect r="r" b="b" t="t" l="l"/>
            <a:pathLst>
              <a:path h="1534980" w="3665624">
                <a:moveTo>
                  <a:pt x="0" y="0"/>
                </a:moveTo>
                <a:lnTo>
                  <a:pt x="3665624" y="0"/>
                </a:lnTo>
                <a:lnTo>
                  <a:pt x="3665624" y="1534980"/>
                </a:lnTo>
                <a:lnTo>
                  <a:pt x="0" y="15349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550786" y="0"/>
            <a:ext cx="2082056" cy="1593719"/>
          </a:xfrm>
          <a:custGeom>
            <a:avLst/>
            <a:gdLst/>
            <a:ahLst/>
            <a:cxnLst/>
            <a:rect r="r" b="b" t="t" l="l"/>
            <a:pathLst>
              <a:path h="1593719" w="2082056">
                <a:moveTo>
                  <a:pt x="0" y="0"/>
                </a:moveTo>
                <a:lnTo>
                  <a:pt x="2082056" y="0"/>
                </a:lnTo>
                <a:lnTo>
                  <a:pt x="2082056" y="1593719"/>
                </a:lnTo>
                <a:lnTo>
                  <a:pt x="0" y="15937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16948286" y="963825"/>
            <a:ext cx="1684556" cy="2122275"/>
          </a:xfrm>
          <a:custGeom>
            <a:avLst/>
            <a:gdLst/>
            <a:ahLst/>
            <a:cxnLst/>
            <a:rect r="r" b="b" t="t" l="l"/>
            <a:pathLst>
              <a:path h="2122275" w="1684556">
                <a:moveTo>
                  <a:pt x="1684556" y="0"/>
                </a:moveTo>
                <a:lnTo>
                  <a:pt x="0" y="0"/>
                </a:lnTo>
                <a:lnTo>
                  <a:pt x="0" y="2122275"/>
                </a:lnTo>
                <a:lnTo>
                  <a:pt x="1684556" y="2122275"/>
                </a:lnTo>
                <a:lnTo>
                  <a:pt x="1684556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1449532">
            <a:off x="12459744" y="4952601"/>
            <a:ext cx="463870" cy="1432910"/>
          </a:xfrm>
          <a:custGeom>
            <a:avLst/>
            <a:gdLst/>
            <a:ahLst/>
            <a:cxnLst/>
            <a:rect r="r" b="b" t="t" l="l"/>
            <a:pathLst>
              <a:path h="1432910" w="463870">
                <a:moveTo>
                  <a:pt x="0" y="0"/>
                </a:moveTo>
                <a:lnTo>
                  <a:pt x="463871" y="0"/>
                </a:lnTo>
                <a:lnTo>
                  <a:pt x="463871" y="1432910"/>
                </a:lnTo>
                <a:lnTo>
                  <a:pt x="0" y="143291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3979161">
            <a:off x="11374765" y="3704995"/>
            <a:ext cx="1312773" cy="1443893"/>
          </a:xfrm>
          <a:custGeom>
            <a:avLst/>
            <a:gdLst/>
            <a:ahLst/>
            <a:cxnLst/>
            <a:rect r="r" b="b" t="t" l="l"/>
            <a:pathLst>
              <a:path h="1443893" w="1312773">
                <a:moveTo>
                  <a:pt x="0" y="0"/>
                </a:moveTo>
                <a:lnTo>
                  <a:pt x="1312773" y="0"/>
                </a:lnTo>
                <a:lnTo>
                  <a:pt x="1312773" y="1443893"/>
                </a:lnTo>
                <a:lnTo>
                  <a:pt x="0" y="144389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>
            <a:grpSpLocks noChangeAspect="true"/>
          </p:cNvGrpSpPr>
          <p:nvPr/>
        </p:nvGrpSpPr>
        <p:grpSpPr>
          <a:xfrm rot="-629791">
            <a:off x="10944120" y="6613732"/>
            <a:ext cx="3073550" cy="4340816"/>
            <a:chOff x="0" y="0"/>
            <a:chExt cx="3267456" cy="461467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267456" cy="4618736"/>
            </a:xfrm>
            <a:custGeom>
              <a:avLst/>
              <a:gdLst/>
              <a:ahLst/>
              <a:cxnLst/>
              <a:rect r="r" b="b" t="t" l="l"/>
              <a:pathLst>
                <a:path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5"/>
              <a:stretch>
                <a:fillRect l="-4" t="0" r="-4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56770" y="48203"/>
              <a:ext cx="3142190" cy="3592604"/>
            </a:xfrm>
            <a:custGeom>
              <a:avLst/>
              <a:gdLst/>
              <a:ahLst/>
              <a:cxnLst/>
              <a:rect r="r" b="b" t="t" l="l"/>
              <a:pathLst>
                <a:path h="3592604" w="3142190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19"/>
              <a:stretch>
                <a:fillRect l="-2593" t="0" r="-2593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779827" y="4059294"/>
            <a:ext cx="8546839" cy="412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6"/>
              </a:lnSpc>
              <a:spcBef>
                <a:spcPct val="0"/>
              </a:spcBef>
            </a:pPr>
            <a:r>
              <a:rPr lang="en-US" sz="2590">
                <a:solidFill>
                  <a:srgbClr val="FFDD59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Phase 2: plastic keychains from shrink plastic</a:t>
            </a:r>
          </a:p>
          <a:p>
            <a:pPr algn="l" marL="559182" indent="-279591" lvl="1">
              <a:lnSpc>
                <a:spcPts val="3626"/>
              </a:lnSpc>
              <a:spcBef>
                <a:spcPct val="0"/>
              </a:spcBef>
              <a:buFont typeface="Arial"/>
              <a:buChar char="•"/>
            </a:pPr>
            <a:r>
              <a:rPr lang="en-US" sz="259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Participated students </a:t>
            </a:r>
            <a:r>
              <a:rPr lang="en-US" sz="259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will be given an A4 sized shrink plastic sheet and a box of colored pencils. They can creatively choose the design.</a:t>
            </a:r>
          </a:p>
          <a:p>
            <a:pPr algn="l" marL="559182" indent="-279591" lvl="1">
              <a:lnSpc>
                <a:spcPts val="3626"/>
              </a:lnSpc>
              <a:spcBef>
                <a:spcPct val="0"/>
              </a:spcBef>
              <a:buFont typeface="Arial"/>
              <a:buChar char="•"/>
            </a:pPr>
            <a:r>
              <a:rPr lang="en-US" sz="259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After finishing the drawing -&gt; cut out the drawn shape and punch holes to thread after heating the drawing.</a:t>
            </a:r>
          </a:p>
          <a:p>
            <a:pPr algn="l" marL="559182" indent="-279591" lvl="1">
              <a:lnSpc>
                <a:spcPts val="3626"/>
              </a:lnSpc>
              <a:buFont typeface="Arial"/>
              <a:buChar char="•"/>
            </a:pPr>
            <a:r>
              <a:rPr lang="en-US" sz="259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attach the heated "charms"  to the bracelets/keychains.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16943" y="254381"/>
            <a:ext cx="6373953" cy="249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56"/>
              </a:lnSpc>
              <a:spcBef>
                <a:spcPct val="0"/>
              </a:spcBef>
            </a:pPr>
            <a:r>
              <a:rPr lang="en-US" b="true" sz="7040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 “Shrink” workshops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690896" y="1058955"/>
            <a:ext cx="6431333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i="true">
                <a:solidFill>
                  <a:srgbClr val="FFFFFF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Materials: Use available revenue and other materials.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i="true">
                <a:solidFill>
                  <a:srgbClr val="FFFFFF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Staff: 6 main staff + 4 collaborators.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774519" y="7885805"/>
            <a:ext cx="2551876" cy="530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5"/>
              </a:lnSpc>
              <a:spcBef>
                <a:spcPct val="0"/>
              </a:spcBef>
            </a:pPr>
            <a:r>
              <a:rPr lang="en-US" sz="3096">
                <a:solidFill>
                  <a:srgbClr val="074733"/>
                </a:solidFill>
                <a:latin typeface="Breathing"/>
                <a:ea typeface="Breathing"/>
                <a:cs typeface="Breathing"/>
                <a:sym typeface="Breathing"/>
              </a:rPr>
              <a:t>key chain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708" t="0" r="-8708" b="-1741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12410" y="6021888"/>
            <a:ext cx="20185611" cy="5554673"/>
            <a:chOff x="0" y="0"/>
            <a:chExt cx="702580" cy="1933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2580" cy="193336"/>
            </a:xfrm>
            <a:custGeom>
              <a:avLst/>
              <a:gdLst/>
              <a:ahLst/>
              <a:cxnLst/>
              <a:rect r="r" b="b" t="t" l="l"/>
              <a:pathLst>
                <a:path h="193336" w="702580">
                  <a:moveTo>
                    <a:pt x="0" y="0"/>
                  </a:moveTo>
                  <a:lnTo>
                    <a:pt x="702580" y="0"/>
                  </a:lnTo>
                  <a:lnTo>
                    <a:pt x="702580" y="193336"/>
                  </a:lnTo>
                  <a:lnTo>
                    <a:pt x="0" y="193336"/>
                  </a:lnTo>
                  <a:close/>
                </a:path>
              </a:pathLst>
            </a:custGeom>
            <a:solidFill>
              <a:srgbClr val="2885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02580" cy="231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68577" y="-87047"/>
            <a:ext cx="17604623" cy="7030034"/>
          </a:xfrm>
          <a:custGeom>
            <a:avLst/>
            <a:gdLst/>
            <a:ahLst/>
            <a:cxnLst/>
            <a:rect r="r" b="b" t="t" l="l"/>
            <a:pathLst>
              <a:path h="7030034" w="17604623">
                <a:moveTo>
                  <a:pt x="0" y="0"/>
                </a:moveTo>
                <a:lnTo>
                  <a:pt x="17604624" y="0"/>
                </a:lnTo>
                <a:lnTo>
                  <a:pt x="17604624" y="7030034"/>
                </a:lnTo>
                <a:lnTo>
                  <a:pt x="0" y="7030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03819" y="5640583"/>
            <a:ext cx="9803251" cy="3639760"/>
            <a:chOff x="0" y="0"/>
            <a:chExt cx="2581926" cy="9586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1926" cy="958620"/>
            </a:xfrm>
            <a:custGeom>
              <a:avLst/>
              <a:gdLst/>
              <a:ahLst/>
              <a:cxnLst/>
              <a:rect r="r" b="b" t="t" l="l"/>
              <a:pathLst>
                <a:path h="958620" w="2581926">
                  <a:moveTo>
                    <a:pt x="40276" y="0"/>
                  </a:moveTo>
                  <a:lnTo>
                    <a:pt x="2541650" y="0"/>
                  </a:lnTo>
                  <a:cubicBezTo>
                    <a:pt x="2563894" y="0"/>
                    <a:pt x="2581926" y="18032"/>
                    <a:pt x="2581926" y="40276"/>
                  </a:cubicBezTo>
                  <a:lnTo>
                    <a:pt x="2581926" y="918344"/>
                  </a:lnTo>
                  <a:cubicBezTo>
                    <a:pt x="2581926" y="929026"/>
                    <a:pt x="2577683" y="939270"/>
                    <a:pt x="2570130" y="946823"/>
                  </a:cubicBezTo>
                  <a:cubicBezTo>
                    <a:pt x="2562576" y="954377"/>
                    <a:pt x="2552332" y="958620"/>
                    <a:pt x="2541650" y="958620"/>
                  </a:cubicBezTo>
                  <a:lnTo>
                    <a:pt x="40276" y="958620"/>
                  </a:lnTo>
                  <a:cubicBezTo>
                    <a:pt x="18032" y="958620"/>
                    <a:pt x="0" y="940588"/>
                    <a:pt x="0" y="918344"/>
                  </a:cubicBezTo>
                  <a:lnTo>
                    <a:pt x="0" y="40276"/>
                  </a:lnTo>
                  <a:cubicBezTo>
                    <a:pt x="0" y="18032"/>
                    <a:pt x="18032" y="0"/>
                    <a:pt x="40276" y="0"/>
                  </a:cubicBezTo>
                  <a:close/>
                </a:path>
              </a:pathLst>
            </a:custGeom>
            <a:solidFill>
              <a:srgbClr val="11676D">
                <a:alpha val="4588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581926" cy="996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887633" y="1646977"/>
            <a:ext cx="8255893" cy="3069681"/>
            <a:chOff x="0" y="0"/>
            <a:chExt cx="2174392" cy="8084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74392" cy="808476"/>
            </a:xfrm>
            <a:custGeom>
              <a:avLst/>
              <a:gdLst/>
              <a:ahLst/>
              <a:cxnLst/>
              <a:rect r="r" b="b" t="t" l="l"/>
              <a:pathLst>
                <a:path h="808476" w="2174392">
                  <a:moveTo>
                    <a:pt x="47825" y="0"/>
                  </a:moveTo>
                  <a:lnTo>
                    <a:pt x="2126567" y="0"/>
                  </a:lnTo>
                  <a:cubicBezTo>
                    <a:pt x="2152980" y="0"/>
                    <a:pt x="2174392" y="21412"/>
                    <a:pt x="2174392" y="47825"/>
                  </a:cubicBezTo>
                  <a:lnTo>
                    <a:pt x="2174392" y="760651"/>
                  </a:lnTo>
                  <a:cubicBezTo>
                    <a:pt x="2174392" y="787064"/>
                    <a:pt x="2152980" y="808476"/>
                    <a:pt x="2126567" y="808476"/>
                  </a:cubicBezTo>
                  <a:lnTo>
                    <a:pt x="47825" y="808476"/>
                  </a:lnTo>
                  <a:cubicBezTo>
                    <a:pt x="35141" y="808476"/>
                    <a:pt x="22977" y="803437"/>
                    <a:pt x="14008" y="794468"/>
                  </a:cubicBezTo>
                  <a:cubicBezTo>
                    <a:pt x="5039" y="785499"/>
                    <a:pt x="0" y="773335"/>
                    <a:pt x="0" y="760651"/>
                  </a:cubicBezTo>
                  <a:lnTo>
                    <a:pt x="0" y="47825"/>
                  </a:lnTo>
                  <a:cubicBezTo>
                    <a:pt x="0" y="21412"/>
                    <a:pt x="21412" y="0"/>
                    <a:pt x="47825" y="0"/>
                  </a:cubicBezTo>
                  <a:close/>
                </a:path>
              </a:pathLst>
            </a:custGeom>
            <a:solidFill>
              <a:srgbClr val="11676D">
                <a:alpha val="47843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174392" cy="846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963295" y="5852962"/>
            <a:ext cx="3482171" cy="2507163"/>
          </a:xfrm>
          <a:custGeom>
            <a:avLst/>
            <a:gdLst/>
            <a:ahLst/>
            <a:cxnLst/>
            <a:rect r="r" b="b" t="t" l="l"/>
            <a:pathLst>
              <a:path h="2507163" w="3482171">
                <a:moveTo>
                  <a:pt x="0" y="0"/>
                </a:moveTo>
                <a:lnTo>
                  <a:pt x="3482171" y="0"/>
                </a:lnTo>
                <a:lnTo>
                  <a:pt x="3482171" y="2507163"/>
                </a:lnTo>
                <a:lnTo>
                  <a:pt x="0" y="25071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78937" y="3800581"/>
            <a:ext cx="449763" cy="44976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345809" y="275826"/>
            <a:ext cx="449763" cy="44976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066967" y="5143500"/>
            <a:ext cx="449763" cy="44976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461559" y="500708"/>
            <a:ext cx="449763" cy="44976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066967" y="7106543"/>
            <a:ext cx="832249" cy="1457762"/>
          </a:xfrm>
          <a:custGeom>
            <a:avLst/>
            <a:gdLst/>
            <a:ahLst/>
            <a:cxnLst/>
            <a:rect r="r" b="b" t="t" l="l"/>
            <a:pathLst>
              <a:path h="1457762" w="832249">
                <a:moveTo>
                  <a:pt x="0" y="0"/>
                </a:moveTo>
                <a:lnTo>
                  <a:pt x="832250" y="0"/>
                </a:lnTo>
                <a:lnTo>
                  <a:pt x="832250" y="1457762"/>
                </a:lnTo>
                <a:lnTo>
                  <a:pt x="0" y="14577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942017" y="275826"/>
            <a:ext cx="3755690" cy="4114800"/>
          </a:xfrm>
          <a:custGeom>
            <a:avLst/>
            <a:gdLst/>
            <a:ahLst/>
            <a:cxnLst/>
            <a:rect r="r" b="b" t="t" l="l"/>
            <a:pathLst>
              <a:path h="4114800" w="3755690">
                <a:moveTo>
                  <a:pt x="0" y="0"/>
                </a:moveTo>
                <a:lnTo>
                  <a:pt x="3755690" y="0"/>
                </a:lnTo>
                <a:lnTo>
                  <a:pt x="37556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272269" y="6942987"/>
            <a:ext cx="5216358" cy="3710135"/>
          </a:xfrm>
          <a:custGeom>
            <a:avLst/>
            <a:gdLst/>
            <a:ahLst/>
            <a:cxnLst/>
            <a:rect r="r" b="b" t="t" l="l"/>
            <a:pathLst>
              <a:path h="3710135" w="5216358">
                <a:moveTo>
                  <a:pt x="0" y="0"/>
                </a:moveTo>
                <a:lnTo>
                  <a:pt x="5216358" y="0"/>
                </a:lnTo>
                <a:lnTo>
                  <a:pt x="5216358" y="3710135"/>
                </a:lnTo>
                <a:lnTo>
                  <a:pt x="0" y="37101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419666" y="8054818"/>
            <a:ext cx="2348073" cy="3020030"/>
          </a:xfrm>
          <a:custGeom>
            <a:avLst/>
            <a:gdLst/>
            <a:ahLst/>
            <a:cxnLst/>
            <a:rect r="r" b="b" t="t" l="l"/>
            <a:pathLst>
              <a:path h="3020030" w="2348073">
                <a:moveTo>
                  <a:pt x="0" y="0"/>
                </a:moveTo>
                <a:lnTo>
                  <a:pt x="2348073" y="0"/>
                </a:lnTo>
                <a:lnTo>
                  <a:pt x="2348073" y="3020030"/>
                </a:lnTo>
                <a:lnTo>
                  <a:pt x="0" y="30200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578937" y="348308"/>
            <a:ext cx="6766872" cy="1073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  <a:spcBef>
                <a:spcPct val="0"/>
              </a:spcBef>
            </a:pPr>
            <a:r>
              <a:rPr lang="en-US" b="true" sz="6099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Handling process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119838" y="1795658"/>
            <a:ext cx="7791484" cy="292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726" indent="-296863" lvl="1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The remaining plastic p</a:t>
            </a:r>
            <a:r>
              <a:rPr lang="en-US" sz="275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ieces after the workshop will be collected.</a:t>
            </a:r>
          </a:p>
          <a:p>
            <a:pPr algn="l" marL="593726" indent="-296863" lvl="1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When the plastic bottles at the station are full, they will be taken by the staff to the temporary plastic bottle collection area.</a:t>
            </a:r>
          </a:p>
          <a:p>
            <a:pPr algn="l">
              <a:lnSpc>
                <a:spcPts val="3850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5792983"/>
            <a:ext cx="9242189" cy="333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 portion of the plastic bottles will be used for the workshop, and during the workshop, the "green counting stations" will continue working. </a:t>
            </a:r>
          </a:p>
          <a:p>
            <a:pPr algn="l" marL="582930" indent="-291465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The remaining plastic bottles and plastic pieces used in the two workshops will be taken to the source for treatment through Grac's modern plastic waste collection model.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56577" y="4277719"/>
            <a:ext cx="14098581" cy="5629970"/>
          </a:xfrm>
          <a:custGeom>
            <a:avLst/>
            <a:gdLst/>
            <a:ahLst/>
            <a:cxnLst/>
            <a:rect r="r" b="b" t="t" l="l"/>
            <a:pathLst>
              <a:path h="5629970" w="14098581">
                <a:moveTo>
                  <a:pt x="0" y="0"/>
                </a:moveTo>
                <a:lnTo>
                  <a:pt x="14098581" y="0"/>
                </a:lnTo>
                <a:lnTo>
                  <a:pt x="14098581" y="5629970"/>
                </a:lnTo>
                <a:lnTo>
                  <a:pt x="0" y="5629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638110" y="4520334"/>
            <a:ext cx="12834398" cy="4473081"/>
            <a:chOff x="0" y="0"/>
            <a:chExt cx="3380253" cy="11780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80253" cy="1178095"/>
            </a:xfrm>
            <a:custGeom>
              <a:avLst/>
              <a:gdLst/>
              <a:ahLst/>
              <a:cxnLst/>
              <a:rect r="r" b="b" t="t" l="l"/>
              <a:pathLst>
                <a:path h="1178095" w="3380253">
                  <a:moveTo>
                    <a:pt x="30764" y="0"/>
                  </a:moveTo>
                  <a:lnTo>
                    <a:pt x="3349489" y="0"/>
                  </a:lnTo>
                  <a:cubicBezTo>
                    <a:pt x="3366479" y="0"/>
                    <a:pt x="3380253" y="13774"/>
                    <a:pt x="3380253" y="30764"/>
                  </a:cubicBezTo>
                  <a:lnTo>
                    <a:pt x="3380253" y="1147331"/>
                  </a:lnTo>
                  <a:cubicBezTo>
                    <a:pt x="3380253" y="1155490"/>
                    <a:pt x="3377012" y="1163315"/>
                    <a:pt x="3371242" y="1169085"/>
                  </a:cubicBezTo>
                  <a:cubicBezTo>
                    <a:pt x="3365473" y="1174854"/>
                    <a:pt x="3357648" y="1178095"/>
                    <a:pt x="3349489" y="1178095"/>
                  </a:cubicBezTo>
                  <a:lnTo>
                    <a:pt x="30764" y="1178095"/>
                  </a:lnTo>
                  <a:cubicBezTo>
                    <a:pt x="13774" y="1178095"/>
                    <a:pt x="0" y="1164322"/>
                    <a:pt x="0" y="1147331"/>
                  </a:cubicBezTo>
                  <a:lnTo>
                    <a:pt x="0" y="30764"/>
                  </a:lnTo>
                  <a:cubicBezTo>
                    <a:pt x="0" y="13774"/>
                    <a:pt x="13774" y="0"/>
                    <a:pt x="307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80253" cy="12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948806" y="9422459"/>
            <a:ext cx="20185611" cy="5554673"/>
            <a:chOff x="0" y="0"/>
            <a:chExt cx="702580" cy="1933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2580" cy="193336"/>
            </a:xfrm>
            <a:custGeom>
              <a:avLst/>
              <a:gdLst/>
              <a:ahLst/>
              <a:cxnLst/>
              <a:rect r="r" b="b" t="t" l="l"/>
              <a:pathLst>
                <a:path h="193336" w="702580">
                  <a:moveTo>
                    <a:pt x="0" y="0"/>
                  </a:moveTo>
                  <a:lnTo>
                    <a:pt x="702580" y="0"/>
                  </a:lnTo>
                  <a:lnTo>
                    <a:pt x="702580" y="193336"/>
                  </a:lnTo>
                  <a:lnTo>
                    <a:pt x="0" y="193336"/>
                  </a:lnTo>
                  <a:close/>
                </a:path>
              </a:pathLst>
            </a:custGeom>
            <a:solidFill>
              <a:srgbClr val="28857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02580" cy="231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225040" y="4520334"/>
            <a:ext cx="3825816" cy="5144741"/>
          </a:xfrm>
          <a:custGeom>
            <a:avLst/>
            <a:gdLst/>
            <a:ahLst/>
            <a:cxnLst/>
            <a:rect r="r" b="b" t="t" l="l"/>
            <a:pathLst>
              <a:path h="5144741" w="3825816">
                <a:moveTo>
                  <a:pt x="3825816" y="0"/>
                </a:moveTo>
                <a:lnTo>
                  <a:pt x="0" y="0"/>
                </a:lnTo>
                <a:lnTo>
                  <a:pt x="0" y="5144740"/>
                </a:lnTo>
                <a:lnTo>
                  <a:pt x="3825816" y="5144740"/>
                </a:lnTo>
                <a:lnTo>
                  <a:pt x="38258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36780" y="2485178"/>
            <a:ext cx="3822520" cy="2599314"/>
          </a:xfrm>
          <a:custGeom>
            <a:avLst/>
            <a:gdLst/>
            <a:ahLst/>
            <a:cxnLst/>
            <a:rect r="r" b="b" t="t" l="l"/>
            <a:pathLst>
              <a:path h="2599314" w="3822520">
                <a:moveTo>
                  <a:pt x="0" y="0"/>
                </a:moveTo>
                <a:lnTo>
                  <a:pt x="3822520" y="0"/>
                </a:lnTo>
                <a:lnTo>
                  <a:pt x="3822520" y="2599313"/>
                </a:lnTo>
                <a:lnTo>
                  <a:pt x="0" y="25993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16520">
            <a:off x="12517896" y="-968040"/>
            <a:ext cx="3876508" cy="2995483"/>
          </a:xfrm>
          <a:custGeom>
            <a:avLst/>
            <a:gdLst/>
            <a:ahLst/>
            <a:cxnLst/>
            <a:rect r="r" b="b" t="t" l="l"/>
            <a:pathLst>
              <a:path h="2995483" w="3876508">
                <a:moveTo>
                  <a:pt x="0" y="0"/>
                </a:moveTo>
                <a:lnTo>
                  <a:pt x="3876508" y="0"/>
                </a:lnTo>
                <a:lnTo>
                  <a:pt x="3876508" y="2995483"/>
                </a:lnTo>
                <a:lnTo>
                  <a:pt x="0" y="29954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970083" y="174908"/>
            <a:ext cx="2415905" cy="2815143"/>
          </a:xfrm>
          <a:custGeom>
            <a:avLst/>
            <a:gdLst/>
            <a:ahLst/>
            <a:cxnLst/>
            <a:rect r="r" b="b" t="t" l="l"/>
            <a:pathLst>
              <a:path h="2815143" w="2415905">
                <a:moveTo>
                  <a:pt x="2415905" y="0"/>
                </a:moveTo>
                <a:lnTo>
                  <a:pt x="0" y="0"/>
                </a:lnTo>
                <a:lnTo>
                  <a:pt x="0" y="2815143"/>
                </a:lnTo>
                <a:lnTo>
                  <a:pt x="2415905" y="2815143"/>
                </a:lnTo>
                <a:lnTo>
                  <a:pt x="241590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211898" y="2035415"/>
            <a:ext cx="449763" cy="44976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605699" y="3929959"/>
            <a:ext cx="449763" cy="44976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78937" y="8156084"/>
            <a:ext cx="449763" cy="44976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825974" y="4693737"/>
            <a:ext cx="449763" cy="44976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410171" y="644002"/>
            <a:ext cx="11026609" cy="1108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4"/>
              </a:lnSpc>
            </a:pPr>
            <a:r>
              <a:rPr lang="en-US" sz="8034" b="true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Human Resources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821476" y="4588962"/>
            <a:ext cx="12356560" cy="578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0"/>
              </a:lnSpc>
            </a:pPr>
            <a:r>
              <a:rPr lang="en-US" sz="3850">
                <a:solidFill>
                  <a:srgbClr val="FAC75B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Time:</a:t>
            </a:r>
            <a:r>
              <a:rPr lang="en-US" sz="3850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</a:t>
            </a:r>
          </a:p>
          <a:p>
            <a:pPr algn="l" marL="685785" indent="-342892" lvl="1">
              <a:lnSpc>
                <a:spcPts val="4446"/>
              </a:lnSpc>
              <a:buFont typeface="Arial"/>
              <a:buChar char="•"/>
            </a:pPr>
            <a:r>
              <a:rPr lang="en-US" sz="3176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First 2 weeks: Preparing tools, materials, goods,...</a:t>
            </a:r>
          </a:p>
          <a:p>
            <a:pPr algn="l" marL="685785" indent="-342892" lvl="1">
              <a:lnSpc>
                <a:spcPts val="4446"/>
              </a:lnSpc>
              <a:buFont typeface="Arial"/>
              <a:buChar char="•"/>
            </a:pPr>
            <a:r>
              <a:rPr lang="en-US" sz="3176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Next 2 weeks: Upload information about the plan to Media. Setting up the Station in the target place.</a:t>
            </a:r>
          </a:p>
          <a:p>
            <a:pPr algn="l" marL="685785" indent="-342892" lvl="1">
              <a:lnSpc>
                <a:spcPts val="4446"/>
              </a:lnSpc>
              <a:buFont typeface="Arial"/>
              <a:buChar char="•"/>
            </a:pPr>
            <a:r>
              <a:rPr lang="en-US" sz="3176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Day of Workshop: Sorting the waste from the Station, setting up Workshop,...</a:t>
            </a:r>
          </a:p>
          <a:p>
            <a:pPr algn="l" marL="685785" indent="-342892" lvl="1">
              <a:lnSpc>
                <a:spcPts val="4446"/>
              </a:lnSpc>
              <a:buFont typeface="Arial"/>
              <a:buChar char="•"/>
            </a:pPr>
            <a:r>
              <a:rPr lang="en-US" sz="3176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Last week: Transferring the leftover bottle to the recycle areas.</a:t>
            </a:r>
          </a:p>
          <a:p>
            <a:pPr algn="l">
              <a:lnSpc>
                <a:spcPts val="4446"/>
              </a:lnSpc>
            </a:pPr>
          </a:p>
          <a:p>
            <a:pPr algn="l">
              <a:lnSpc>
                <a:spcPts val="4581"/>
              </a:lnSpc>
              <a:spcBef>
                <a:spcPct val="0"/>
              </a:spcBef>
            </a:pPr>
          </a:p>
          <a:p>
            <a:pPr algn="l">
              <a:lnSpc>
                <a:spcPts val="4581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677540" y="1718781"/>
            <a:ext cx="12858608" cy="254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b="true">
                <a:solidFill>
                  <a:srgbClr val="F8F6F7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     </a:t>
            </a:r>
            <a:r>
              <a:rPr lang="en-US" sz="4299" b="true">
                <a:solidFill>
                  <a:srgbClr val="FAC75B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Place</a:t>
            </a:r>
          </a:p>
          <a:p>
            <a:pPr algn="just" marL="712470" indent="-356235" lvl="1">
              <a:lnSpc>
                <a:spcPts val="4620"/>
              </a:lnSpc>
              <a:buAutoNum type="arabicPeriod" startAt="1"/>
            </a:pPr>
            <a:r>
              <a:rPr lang="en-US" b="true" sz="3300">
                <a:solidFill>
                  <a:srgbClr val="F8F6F7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University of Social Sciences and Humanities</a:t>
            </a:r>
          </a:p>
          <a:p>
            <a:pPr algn="just" marL="712470" indent="-356235" lvl="1">
              <a:lnSpc>
                <a:spcPts val="4620"/>
              </a:lnSpc>
              <a:buAutoNum type="arabicPeriod" startAt="1"/>
            </a:pPr>
            <a:r>
              <a:rPr lang="en-US" b="true" sz="3300">
                <a:solidFill>
                  <a:srgbClr val="F8F6F7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VNUHCM or Student community center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true">
                <a:solidFill>
                  <a:srgbClr val="F8F6F7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          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533819" y="2257361"/>
            <a:ext cx="13677819" cy="2940247"/>
            <a:chOff x="0" y="0"/>
            <a:chExt cx="3602389" cy="7743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02389" cy="774386"/>
            </a:xfrm>
            <a:custGeom>
              <a:avLst/>
              <a:gdLst/>
              <a:ahLst/>
              <a:cxnLst/>
              <a:rect r="r" b="b" t="t" l="l"/>
              <a:pathLst>
                <a:path h="774386" w="3602389">
                  <a:moveTo>
                    <a:pt x="28867" y="0"/>
                  </a:moveTo>
                  <a:lnTo>
                    <a:pt x="3573522" y="0"/>
                  </a:lnTo>
                  <a:cubicBezTo>
                    <a:pt x="3581178" y="0"/>
                    <a:pt x="3588520" y="3041"/>
                    <a:pt x="3593934" y="8455"/>
                  </a:cubicBezTo>
                  <a:cubicBezTo>
                    <a:pt x="3599347" y="13869"/>
                    <a:pt x="3602389" y="21211"/>
                    <a:pt x="3602389" y="28867"/>
                  </a:cubicBezTo>
                  <a:lnTo>
                    <a:pt x="3602389" y="745519"/>
                  </a:lnTo>
                  <a:cubicBezTo>
                    <a:pt x="3602389" y="761462"/>
                    <a:pt x="3589465" y="774386"/>
                    <a:pt x="3573522" y="774386"/>
                  </a:cubicBezTo>
                  <a:lnTo>
                    <a:pt x="28867" y="774386"/>
                  </a:lnTo>
                  <a:cubicBezTo>
                    <a:pt x="12924" y="774386"/>
                    <a:pt x="0" y="761462"/>
                    <a:pt x="0" y="745519"/>
                  </a:cubicBezTo>
                  <a:lnTo>
                    <a:pt x="0" y="28867"/>
                  </a:lnTo>
                  <a:cubicBezTo>
                    <a:pt x="0" y="21211"/>
                    <a:pt x="3041" y="13869"/>
                    <a:pt x="8455" y="8455"/>
                  </a:cubicBezTo>
                  <a:cubicBezTo>
                    <a:pt x="13869" y="3041"/>
                    <a:pt x="21211" y="0"/>
                    <a:pt x="288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02389" cy="812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948806" y="9422459"/>
            <a:ext cx="20185611" cy="5554673"/>
            <a:chOff x="0" y="0"/>
            <a:chExt cx="702580" cy="1933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2580" cy="193336"/>
            </a:xfrm>
            <a:custGeom>
              <a:avLst/>
              <a:gdLst/>
              <a:ahLst/>
              <a:cxnLst/>
              <a:rect r="r" b="b" t="t" l="l"/>
              <a:pathLst>
                <a:path h="193336" w="702580">
                  <a:moveTo>
                    <a:pt x="0" y="0"/>
                  </a:moveTo>
                  <a:lnTo>
                    <a:pt x="702580" y="0"/>
                  </a:lnTo>
                  <a:lnTo>
                    <a:pt x="702580" y="193336"/>
                  </a:lnTo>
                  <a:lnTo>
                    <a:pt x="0" y="193336"/>
                  </a:lnTo>
                  <a:close/>
                </a:path>
              </a:pathLst>
            </a:custGeom>
            <a:solidFill>
              <a:srgbClr val="2885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02580" cy="231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544921" y="3480592"/>
            <a:ext cx="5714379" cy="6602749"/>
          </a:xfrm>
          <a:custGeom>
            <a:avLst/>
            <a:gdLst/>
            <a:ahLst/>
            <a:cxnLst/>
            <a:rect r="r" b="b" t="t" l="l"/>
            <a:pathLst>
              <a:path h="6602749" w="5714379">
                <a:moveTo>
                  <a:pt x="0" y="0"/>
                </a:moveTo>
                <a:lnTo>
                  <a:pt x="5714379" y="0"/>
                </a:lnTo>
                <a:lnTo>
                  <a:pt x="5714379" y="6602749"/>
                </a:lnTo>
                <a:lnTo>
                  <a:pt x="0" y="66027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48631">
            <a:off x="8605936" y="724670"/>
            <a:ext cx="2896054" cy="4340135"/>
          </a:xfrm>
          <a:custGeom>
            <a:avLst/>
            <a:gdLst/>
            <a:ahLst/>
            <a:cxnLst/>
            <a:rect r="r" b="b" t="t" l="l"/>
            <a:pathLst>
              <a:path h="4340135" w="2896054">
                <a:moveTo>
                  <a:pt x="0" y="0"/>
                </a:moveTo>
                <a:lnTo>
                  <a:pt x="2896054" y="0"/>
                </a:lnTo>
                <a:lnTo>
                  <a:pt x="2896054" y="4340136"/>
                </a:lnTo>
                <a:lnTo>
                  <a:pt x="0" y="43401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35490" y="-2497415"/>
            <a:ext cx="4847620" cy="5978007"/>
          </a:xfrm>
          <a:custGeom>
            <a:avLst/>
            <a:gdLst/>
            <a:ahLst/>
            <a:cxnLst/>
            <a:rect r="r" b="b" t="t" l="l"/>
            <a:pathLst>
              <a:path h="5978007" w="4847620">
                <a:moveTo>
                  <a:pt x="0" y="0"/>
                </a:moveTo>
                <a:lnTo>
                  <a:pt x="4847620" y="0"/>
                </a:lnTo>
                <a:lnTo>
                  <a:pt x="4847620" y="5978007"/>
                </a:lnTo>
                <a:lnTo>
                  <a:pt x="0" y="59780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00332" y="-833437"/>
            <a:ext cx="3442622" cy="3480592"/>
          </a:xfrm>
          <a:custGeom>
            <a:avLst/>
            <a:gdLst/>
            <a:ahLst/>
            <a:cxnLst/>
            <a:rect r="r" b="b" t="t" l="l"/>
            <a:pathLst>
              <a:path h="3480592" w="3442622">
                <a:moveTo>
                  <a:pt x="0" y="0"/>
                </a:moveTo>
                <a:lnTo>
                  <a:pt x="3442622" y="0"/>
                </a:lnTo>
                <a:lnTo>
                  <a:pt x="3442622" y="3480592"/>
                </a:lnTo>
                <a:lnTo>
                  <a:pt x="0" y="3480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438523" y="3086100"/>
            <a:ext cx="2566139" cy="4114800"/>
          </a:xfrm>
          <a:custGeom>
            <a:avLst/>
            <a:gdLst/>
            <a:ahLst/>
            <a:cxnLst/>
            <a:rect r="r" b="b" t="t" l="l"/>
            <a:pathLst>
              <a:path h="4114800" w="2566139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45000" y="272344"/>
            <a:ext cx="6587133" cy="192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1"/>
              </a:lnSpc>
            </a:pPr>
            <a:r>
              <a:rPr lang="en-US" sz="7281" b="true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Human Resources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153061" y="2322230"/>
            <a:ext cx="9186494" cy="2743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6 major members and 4 volunteers.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Tasks:</a:t>
            </a:r>
          </a:p>
          <a:p>
            <a:pPr algn="l" marL="1122688" indent="-374229" lvl="2">
              <a:lnSpc>
                <a:spcPts val="3640"/>
              </a:lnSpc>
              <a:buFont typeface="Arial"/>
              <a:buChar char="⚬"/>
            </a:pPr>
            <a:r>
              <a:rPr lang="en-US" b="true" sz="2600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Maintaining website and station: 2 members.</a:t>
            </a:r>
          </a:p>
          <a:p>
            <a:pPr algn="l" marL="1122688" indent="-374229" lvl="2">
              <a:lnSpc>
                <a:spcPts val="3640"/>
              </a:lnSpc>
              <a:buFont typeface="Arial"/>
              <a:buChar char="⚬"/>
            </a:pPr>
            <a:r>
              <a:rPr lang="en-US" b="true" sz="2600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Workshop: 10 members.</a:t>
            </a:r>
          </a:p>
          <a:p>
            <a:pPr algn="l" marL="1122688" indent="-374229" lvl="2">
              <a:lnSpc>
                <a:spcPts val="3640"/>
              </a:lnSpc>
              <a:buFont typeface="Arial"/>
              <a:buChar char="⚬"/>
            </a:pPr>
            <a:r>
              <a:rPr lang="en-US" b="true" sz="2600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Checking &amp; sorting plastic bottle: 2 members/Shifts.</a:t>
            </a:r>
          </a:p>
          <a:p>
            <a:pPr algn="l" marL="1122688" indent="-374229" lvl="2">
              <a:lnSpc>
                <a:spcPts val="3640"/>
              </a:lnSpc>
              <a:buFont typeface="Arial"/>
              <a:buChar char="⚬"/>
            </a:pPr>
            <a:r>
              <a:rPr lang="en-US" b="true" sz="2600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Media: 4 members.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724495" y="3030829"/>
            <a:ext cx="449763" cy="44976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840912" y="491589"/>
            <a:ext cx="449763" cy="44976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213641" y="4037767"/>
            <a:ext cx="449763" cy="44976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450569" y="5520187"/>
            <a:ext cx="449763" cy="44976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177229" y="2422274"/>
            <a:ext cx="331683" cy="331683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7389910" y="7716270"/>
            <a:ext cx="331683" cy="331683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-4620144" y="6781966"/>
            <a:ext cx="11479540" cy="2446461"/>
            <a:chOff x="0" y="0"/>
            <a:chExt cx="3023418" cy="64433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023418" cy="644335"/>
            </a:xfrm>
            <a:custGeom>
              <a:avLst/>
              <a:gdLst/>
              <a:ahLst/>
              <a:cxnLst/>
              <a:rect r="r" b="b" t="t" l="l"/>
              <a:pathLst>
                <a:path h="644335" w="3023418">
                  <a:moveTo>
                    <a:pt x="34395" y="0"/>
                  </a:moveTo>
                  <a:lnTo>
                    <a:pt x="2989023" y="0"/>
                  </a:lnTo>
                  <a:cubicBezTo>
                    <a:pt x="3008019" y="0"/>
                    <a:pt x="3023418" y="15399"/>
                    <a:pt x="3023418" y="34395"/>
                  </a:cubicBezTo>
                  <a:lnTo>
                    <a:pt x="3023418" y="609940"/>
                  </a:lnTo>
                  <a:cubicBezTo>
                    <a:pt x="3023418" y="628936"/>
                    <a:pt x="3008019" y="644335"/>
                    <a:pt x="2989023" y="644335"/>
                  </a:cubicBezTo>
                  <a:lnTo>
                    <a:pt x="34395" y="644335"/>
                  </a:lnTo>
                  <a:cubicBezTo>
                    <a:pt x="15399" y="644335"/>
                    <a:pt x="0" y="628936"/>
                    <a:pt x="0" y="609940"/>
                  </a:cubicBezTo>
                  <a:lnTo>
                    <a:pt x="0" y="34395"/>
                  </a:lnTo>
                  <a:cubicBezTo>
                    <a:pt x="0" y="15399"/>
                    <a:pt x="15399" y="0"/>
                    <a:pt x="34395" y="0"/>
                  </a:cubicBezTo>
                  <a:close/>
                </a:path>
              </a:pathLst>
            </a:custGeom>
            <a:solidFill>
              <a:srgbClr val="F8F6F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3023418" cy="711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</a:p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3044821" y="5658222"/>
            <a:ext cx="6099179" cy="933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6741" b="true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Main audience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-130823" y="6828579"/>
            <a:ext cx="11855317" cy="225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Students.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Clubs and eco-organizations.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Lectures.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Government.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25101" y="-4564083"/>
            <a:ext cx="20614210" cy="8287840"/>
            <a:chOff x="0" y="0"/>
            <a:chExt cx="2021664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21664" cy="812800"/>
            </a:xfrm>
            <a:custGeom>
              <a:avLst/>
              <a:gdLst/>
              <a:ahLst/>
              <a:cxnLst/>
              <a:rect r="r" b="b" t="t" l="l"/>
              <a:pathLst>
                <a:path h="812800" w="2021664">
                  <a:moveTo>
                    <a:pt x="1010832" y="0"/>
                  </a:moveTo>
                  <a:cubicBezTo>
                    <a:pt x="452565" y="0"/>
                    <a:pt x="0" y="181951"/>
                    <a:pt x="0" y="406400"/>
                  </a:cubicBezTo>
                  <a:cubicBezTo>
                    <a:pt x="0" y="630849"/>
                    <a:pt x="452565" y="812800"/>
                    <a:pt x="1010832" y="812800"/>
                  </a:cubicBezTo>
                  <a:cubicBezTo>
                    <a:pt x="1569099" y="812800"/>
                    <a:pt x="2021664" y="630849"/>
                    <a:pt x="2021664" y="406400"/>
                  </a:cubicBezTo>
                  <a:cubicBezTo>
                    <a:pt x="2021664" y="181951"/>
                    <a:pt x="1569099" y="0"/>
                    <a:pt x="1010832" y="0"/>
                  </a:cubicBezTo>
                  <a:close/>
                </a:path>
              </a:pathLst>
            </a:custGeom>
            <a:solidFill>
              <a:srgbClr val="2885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89531" y="38100"/>
              <a:ext cx="164260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-8261831" y="5369397"/>
            <a:ext cx="15403321" cy="6150991"/>
          </a:xfrm>
          <a:custGeom>
            <a:avLst/>
            <a:gdLst/>
            <a:ahLst/>
            <a:cxnLst/>
            <a:rect r="r" b="b" t="t" l="l"/>
            <a:pathLst>
              <a:path h="6150991" w="15403321">
                <a:moveTo>
                  <a:pt x="15403320" y="0"/>
                </a:moveTo>
                <a:lnTo>
                  <a:pt x="0" y="0"/>
                </a:lnTo>
                <a:lnTo>
                  <a:pt x="0" y="6150991"/>
                </a:lnTo>
                <a:lnTo>
                  <a:pt x="15403320" y="6150991"/>
                </a:lnTo>
                <a:lnTo>
                  <a:pt x="1540332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68692" y="4136009"/>
            <a:ext cx="15403321" cy="6150991"/>
          </a:xfrm>
          <a:custGeom>
            <a:avLst/>
            <a:gdLst/>
            <a:ahLst/>
            <a:cxnLst/>
            <a:rect r="r" b="b" t="t" l="l"/>
            <a:pathLst>
              <a:path h="6150991" w="15403321">
                <a:moveTo>
                  <a:pt x="15403321" y="0"/>
                </a:moveTo>
                <a:lnTo>
                  <a:pt x="0" y="0"/>
                </a:lnTo>
                <a:lnTo>
                  <a:pt x="0" y="6150991"/>
                </a:lnTo>
                <a:lnTo>
                  <a:pt x="15403321" y="6150991"/>
                </a:lnTo>
                <a:lnTo>
                  <a:pt x="15403321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48806" y="9568627"/>
            <a:ext cx="20185611" cy="5554673"/>
            <a:chOff x="0" y="0"/>
            <a:chExt cx="702580" cy="1933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2580" cy="193336"/>
            </a:xfrm>
            <a:custGeom>
              <a:avLst/>
              <a:gdLst/>
              <a:ahLst/>
              <a:cxnLst/>
              <a:rect r="r" b="b" t="t" l="l"/>
              <a:pathLst>
                <a:path h="193336" w="702580">
                  <a:moveTo>
                    <a:pt x="0" y="0"/>
                  </a:moveTo>
                  <a:lnTo>
                    <a:pt x="702580" y="0"/>
                  </a:lnTo>
                  <a:lnTo>
                    <a:pt x="702580" y="193336"/>
                  </a:lnTo>
                  <a:lnTo>
                    <a:pt x="0" y="193336"/>
                  </a:lnTo>
                  <a:close/>
                </a:path>
              </a:pathLst>
            </a:custGeom>
            <a:solidFill>
              <a:srgbClr val="1167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02580" cy="231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382073" y="3911128"/>
            <a:ext cx="10346206" cy="3986631"/>
            <a:chOff x="0" y="0"/>
            <a:chExt cx="2724927" cy="10499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24927" cy="1049977"/>
            </a:xfrm>
            <a:custGeom>
              <a:avLst/>
              <a:gdLst/>
              <a:ahLst/>
              <a:cxnLst/>
              <a:rect r="r" b="b" t="t" l="l"/>
              <a:pathLst>
                <a:path h="1049977" w="2724927">
                  <a:moveTo>
                    <a:pt x="38163" y="0"/>
                  </a:moveTo>
                  <a:lnTo>
                    <a:pt x="2686764" y="0"/>
                  </a:lnTo>
                  <a:cubicBezTo>
                    <a:pt x="2696885" y="0"/>
                    <a:pt x="2706592" y="4021"/>
                    <a:pt x="2713749" y="11178"/>
                  </a:cubicBezTo>
                  <a:cubicBezTo>
                    <a:pt x="2720906" y="18334"/>
                    <a:pt x="2724927" y="28041"/>
                    <a:pt x="2724927" y="38163"/>
                  </a:cubicBezTo>
                  <a:lnTo>
                    <a:pt x="2724927" y="1011814"/>
                  </a:lnTo>
                  <a:cubicBezTo>
                    <a:pt x="2724927" y="1021936"/>
                    <a:pt x="2720906" y="1031642"/>
                    <a:pt x="2713749" y="1038799"/>
                  </a:cubicBezTo>
                  <a:cubicBezTo>
                    <a:pt x="2706592" y="1045956"/>
                    <a:pt x="2696885" y="1049977"/>
                    <a:pt x="2686764" y="1049977"/>
                  </a:cubicBezTo>
                  <a:lnTo>
                    <a:pt x="38163" y="1049977"/>
                  </a:lnTo>
                  <a:cubicBezTo>
                    <a:pt x="17086" y="1049977"/>
                    <a:pt x="0" y="1032891"/>
                    <a:pt x="0" y="1011814"/>
                  </a:cubicBezTo>
                  <a:lnTo>
                    <a:pt x="0" y="38163"/>
                  </a:lnTo>
                  <a:cubicBezTo>
                    <a:pt x="0" y="17086"/>
                    <a:pt x="17086" y="0"/>
                    <a:pt x="38163" y="0"/>
                  </a:cubicBezTo>
                  <a:close/>
                </a:path>
              </a:pathLst>
            </a:custGeom>
            <a:solidFill>
              <a:srgbClr val="F9EDE0">
                <a:alpha val="3098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2724927" cy="1116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</a:p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390996" y="4289072"/>
            <a:ext cx="449763" cy="44976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78937" y="7672877"/>
            <a:ext cx="449763" cy="44976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065904" y="3537873"/>
            <a:ext cx="389683" cy="38968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7064458" y="4543993"/>
            <a:ext cx="389683" cy="38968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81997" y="3412430"/>
            <a:ext cx="3178749" cy="2652810"/>
          </a:xfrm>
          <a:custGeom>
            <a:avLst/>
            <a:gdLst/>
            <a:ahLst/>
            <a:cxnLst/>
            <a:rect r="r" b="b" t="t" l="l"/>
            <a:pathLst>
              <a:path h="2652810" w="3178749">
                <a:moveTo>
                  <a:pt x="0" y="0"/>
                </a:moveTo>
                <a:lnTo>
                  <a:pt x="3178749" y="0"/>
                </a:lnTo>
                <a:lnTo>
                  <a:pt x="3178749" y="2652810"/>
                </a:lnTo>
                <a:lnTo>
                  <a:pt x="0" y="26528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062299" y="577564"/>
            <a:ext cx="2914305" cy="2331444"/>
          </a:xfrm>
          <a:custGeom>
            <a:avLst/>
            <a:gdLst/>
            <a:ahLst/>
            <a:cxnLst/>
            <a:rect r="r" b="b" t="t" l="l"/>
            <a:pathLst>
              <a:path h="2331444" w="2914305">
                <a:moveTo>
                  <a:pt x="0" y="0"/>
                </a:moveTo>
                <a:lnTo>
                  <a:pt x="2914305" y="0"/>
                </a:lnTo>
                <a:lnTo>
                  <a:pt x="2914305" y="2331445"/>
                </a:lnTo>
                <a:lnTo>
                  <a:pt x="0" y="23314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40669" y="6065240"/>
            <a:ext cx="4122295" cy="4114800"/>
          </a:xfrm>
          <a:custGeom>
            <a:avLst/>
            <a:gdLst/>
            <a:ahLst/>
            <a:cxnLst/>
            <a:rect r="r" b="b" t="t" l="l"/>
            <a:pathLst>
              <a:path h="4114800" w="4122295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6382073" y="4203347"/>
            <a:ext cx="9543845" cy="239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Workshop:                                               ~706.000đ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The Green Counting Station:      ~20.020.000đ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Media:                                                     ~1.500.000đ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Cost of risks                                         ~1.000.000đ     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717897" y="989080"/>
            <a:ext cx="12852205" cy="131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5"/>
              </a:lnSpc>
              <a:spcBef>
                <a:spcPct val="0"/>
              </a:spcBef>
            </a:pPr>
            <a:r>
              <a:rPr lang="en-US" b="true" sz="7454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Estimated Budget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603864" y="6814630"/>
            <a:ext cx="10248829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74733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Total:  23.226.000đ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56577" y="4277719"/>
            <a:ext cx="14098581" cy="5629970"/>
          </a:xfrm>
          <a:custGeom>
            <a:avLst/>
            <a:gdLst/>
            <a:ahLst/>
            <a:cxnLst/>
            <a:rect r="r" b="b" t="t" l="l"/>
            <a:pathLst>
              <a:path h="5629970" w="14098581">
                <a:moveTo>
                  <a:pt x="0" y="0"/>
                </a:moveTo>
                <a:lnTo>
                  <a:pt x="14098581" y="0"/>
                </a:lnTo>
                <a:lnTo>
                  <a:pt x="14098581" y="5629970"/>
                </a:lnTo>
                <a:lnTo>
                  <a:pt x="0" y="5629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031564" y="4918619"/>
            <a:ext cx="12834398" cy="4473081"/>
            <a:chOff x="0" y="0"/>
            <a:chExt cx="3380253" cy="11780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80253" cy="1178095"/>
            </a:xfrm>
            <a:custGeom>
              <a:avLst/>
              <a:gdLst/>
              <a:ahLst/>
              <a:cxnLst/>
              <a:rect r="r" b="b" t="t" l="l"/>
              <a:pathLst>
                <a:path h="1178095" w="3380253">
                  <a:moveTo>
                    <a:pt x="30764" y="0"/>
                  </a:moveTo>
                  <a:lnTo>
                    <a:pt x="3349489" y="0"/>
                  </a:lnTo>
                  <a:cubicBezTo>
                    <a:pt x="3366479" y="0"/>
                    <a:pt x="3380253" y="13774"/>
                    <a:pt x="3380253" y="30764"/>
                  </a:cubicBezTo>
                  <a:lnTo>
                    <a:pt x="3380253" y="1147331"/>
                  </a:lnTo>
                  <a:cubicBezTo>
                    <a:pt x="3380253" y="1155490"/>
                    <a:pt x="3377012" y="1163315"/>
                    <a:pt x="3371242" y="1169085"/>
                  </a:cubicBezTo>
                  <a:cubicBezTo>
                    <a:pt x="3365473" y="1174854"/>
                    <a:pt x="3357648" y="1178095"/>
                    <a:pt x="3349489" y="1178095"/>
                  </a:cubicBezTo>
                  <a:lnTo>
                    <a:pt x="30764" y="1178095"/>
                  </a:lnTo>
                  <a:cubicBezTo>
                    <a:pt x="13774" y="1178095"/>
                    <a:pt x="0" y="1164322"/>
                    <a:pt x="0" y="1147331"/>
                  </a:cubicBezTo>
                  <a:lnTo>
                    <a:pt x="0" y="30764"/>
                  </a:lnTo>
                  <a:cubicBezTo>
                    <a:pt x="0" y="13774"/>
                    <a:pt x="13774" y="0"/>
                    <a:pt x="307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80253" cy="12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AutoNum type="arabicPeriod" startAt="1"/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948806" y="9422459"/>
            <a:ext cx="20185611" cy="5554673"/>
            <a:chOff x="0" y="0"/>
            <a:chExt cx="702580" cy="1933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2580" cy="193336"/>
            </a:xfrm>
            <a:custGeom>
              <a:avLst/>
              <a:gdLst/>
              <a:ahLst/>
              <a:cxnLst/>
              <a:rect r="r" b="b" t="t" l="l"/>
              <a:pathLst>
                <a:path h="193336" w="702580">
                  <a:moveTo>
                    <a:pt x="0" y="0"/>
                  </a:moveTo>
                  <a:lnTo>
                    <a:pt x="702580" y="0"/>
                  </a:lnTo>
                  <a:lnTo>
                    <a:pt x="702580" y="193336"/>
                  </a:lnTo>
                  <a:lnTo>
                    <a:pt x="0" y="193336"/>
                  </a:lnTo>
                  <a:close/>
                </a:path>
              </a:pathLst>
            </a:custGeom>
            <a:solidFill>
              <a:srgbClr val="28857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02580" cy="231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672997" y="578937"/>
            <a:ext cx="449763" cy="44976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605699" y="3929959"/>
            <a:ext cx="449763" cy="44976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144000" y="2655227"/>
            <a:ext cx="449763" cy="44976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825974" y="4693737"/>
            <a:ext cx="449763" cy="44976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545312" y="1865204"/>
            <a:ext cx="3806901" cy="2886323"/>
          </a:xfrm>
          <a:custGeom>
            <a:avLst/>
            <a:gdLst/>
            <a:ahLst/>
            <a:cxnLst/>
            <a:rect r="r" b="b" t="t" l="l"/>
            <a:pathLst>
              <a:path h="2886323" w="3806901">
                <a:moveTo>
                  <a:pt x="0" y="0"/>
                </a:moveTo>
                <a:lnTo>
                  <a:pt x="3806901" y="0"/>
                </a:lnTo>
                <a:lnTo>
                  <a:pt x="3806901" y="2886323"/>
                </a:lnTo>
                <a:lnTo>
                  <a:pt x="0" y="28863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682257" y="-18375"/>
            <a:ext cx="2653915" cy="3317394"/>
          </a:xfrm>
          <a:custGeom>
            <a:avLst/>
            <a:gdLst/>
            <a:ahLst/>
            <a:cxnLst/>
            <a:rect r="r" b="b" t="t" l="l"/>
            <a:pathLst>
              <a:path h="3317394" w="2653915">
                <a:moveTo>
                  <a:pt x="0" y="0"/>
                </a:moveTo>
                <a:lnTo>
                  <a:pt x="2653915" y="0"/>
                </a:lnTo>
                <a:lnTo>
                  <a:pt x="2653915" y="3317394"/>
                </a:lnTo>
                <a:lnTo>
                  <a:pt x="0" y="33173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03819" y="4379722"/>
            <a:ext cx="4696800" cy="5070770"/>
          </a:xfrm>
          <a:custGeom>
            <a:avLst/>
            <a:gdLst/>
            <a:ahLst/>
            <a:cxnLst/>
            <a:rect r="r" b="b" t="t" l="l"/>
            <a:pathLst>
              <a:path h="5070770" w="4696800">
                <a:moveTo>
                  <a:pt x="0" y="0"/>
                </a:moveTo>
                <a:lnTo>
                  <a:pt x="4696800" y="0"/>
                </a:lnTo>
                <a:lnTo>
                  <a:pt x="4696800" y="5070770"/>
                </a:lnTo>
                <a:lnTo>
                  <a:pt x="0" y="507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1143000"/>
            <a:ext cx="11026609" cy="1108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4"/>
              </a:lnSpc>
            </a:pPr>
            <a:r>
              <a:rPr lang="en-US" sz="8034" b="true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Risk Prediction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179495" y="4953653"/>
            <a:ext cx="10070840" cy="443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5031" indent="-447515" lvl="1">
              <a:lnSpc>
                <a:spcPts val="8954"/>
              </a:lnSpc>
              <a:buFont typeface="Arial"/>
              <a:buChar char="•"/>
            </a:pPr>
            <a:r>
              <a:rPr lang="en-US" sz="4145">
                <a:solidFill>
                  <a:srgbClr val="317F54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Polluted</a:t>
            </a:r>
            <a:r>
              <a:rPr lang="en-US" sz="4145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and </a:t>
            </a:r>
            <a:r>
              <a:rPr lang="en-US" sz="4145">
                <a:solidFill>
                  <a:srgbClr val="317F54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incorrect</a:t>
            </a:r>
            <a:r>
              <a:rPr lang="en-US" sz="4145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kind of bottles.</a:t>
            </a:r>
          </a:p>
          <a:p>
            <a:pPr algn="l" marL="895031" indent="-447515" lvl="1">
              <a:lnSpc>
                <a:spcPts val="8954"/>
              </a:lnSpc>
              <a:buFont typeface="Arial"/>
              <a:buChar char="•"/>
            </a:pPr>
            <a:r>
              <a:rPr lang="en-US" sz="4145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Lack of </a:t>
            </a:r>
            <a:r>
              <a:rPr lang="en-US" sz="4145">
                <a:solidFill>
                  <a:srgbClr val="317F54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public participation.</a:t>
            </a:r>
          </a:p>
          <a:p>
            <a:pPr algn="l" marL="895031" indent="-447515" lvl="1">
              <a:lnSpc>
                <a:spcPts val="8954"/>
              </a:lnSpc>
              <a:buFont typeface="Arial"/>
              <a:buChar char="•"/>
            </a:pPr>
            <a:r>
              <a:rPr lang="en-US" sz="4145">
                <a:solidFill>
                  <a:srgbClr val="317F54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Safety in workshop.</a:t>
            </a:r>
          </a:p>
          <a:p>
            <a:pPr algn="ctr">
              <a:lnSpc>
                <a:spcPts val="8954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43348" y="-4693662"/>
            <a:ext cx="20614210" cy="8287840"/>
            <a:chOff x="0" y="0"/>
            <a:chExt cx="2021664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21664" cy="812800"/>
            </a:xfrm>
            <a:custGeom>
              <a:avLst/>
              <a:gdLst/>
              <a:ahLst/>
              <a:cxnLst/>
              <a:rect r="r" b="b" t="t" l="l"/>
              <a:pathLst>
                <a:path h="812800" w="2021664">
                  <a:moveTo>
                    <a:pt x="1010832" y="0"/>
                  </a:moveTo>
                  <a:cubicBezTo>
                    <a:pt x="452565" y="0"/>
                    <a:pt x="0" y="181951"/>
                    <a:pt x="0" y="406400"/>
                  </a:cubicBezTo>
                  <a:cubicBezTo>
                    <a:pt x="0" y="630849"/>
                    <a:pt x="452565" y="812800"/>
                    <a:pt x="1010832" y="812800"/>
                  </a:cubicBezTo>
                  <a:cubicBezTo>
                    <a:pt x="1569099" y="812800"/>
                    <a:pt x="2021664" y="630849"/>
                    <a:pt x="2021664" y="406400"/>
                  </a:cubicBezTo>
                  <a:cubicBezTo>
                    <a:pt x="2021664" y="181951"/>
                    <a:pt x="1569099" y="0"/>
                    <a:pt x="1010832" y="0"/>
                  </a:cubicBezTo>
                  <a:close/>
                </a:path>
              </a:pathLst>
            </a:custGeom>
            <a:solidFill>
              <a:srgbClr val="2885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89531" y="38100"/>
              <a:ext cx="164260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-5821608" y="6182805"/>
            <a:ext cx="15403321" cy="6150991"/>
          </a:xfrm>
          <a:custGeom>
            <a:avLst/>
            <a:gdLst/>
            <a:ahLst/>
            <a:cxnLst/>
            <a:rect r="r" b="b" t="t" l="l"/>
            <a:pathLst>
              <a:path h="6150991" w="15403321">
                <a:moveTo>
                  <a:pt x="15403320" y="0"/>
                </a:moveTo>
                <a:lnTo>
                  <a:pt x="0" y="0"/>
                </a:lnTo>
                <a:lnTo>
                  <a:pt x="0" y="6150990"/>
                </a:lnTo>
                <a:lnTo>
                  <a:pt x="15403320" y="6150990"/>
                </a:lnTo>
                <a:lnTo>
                  <a:pt x="1540332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06288" y="6182805"/>
            <a:ext cx="15403321" cy="6150991"/>
          </a:xfrm>
          <a:custGeom>
            <a:avLst/>
            <a:gdLst/>
            <a:ahLst/>
            <a:cxnLst/>
            <a:rect r="r" b="b" t="t" l="l"/>
            <a:pathLst>
              <a:path h="6150991" w="15403321">
                <a:moveTo>
                  <a:pt x="0" y="0"/>
                </a:moveTo>
                <a:lnTo>
                  <a:pt x="15403320" y="0"/>
                </a:lnTo>
                <a:lnTo>
                  <a:pt x="15403320" y="6150990"/>
                </a:lnTo>
                <a:lnTo>
                  <a:pt x="0" y="6150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73417" y="838200"/>
            <a:ext cx="14380679" cy="137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  <a:spcBef>
                <a:spcPct val="0"/>
              </a:spcBef>
            </a:pPr>
            <a:r>
              <a:rPr lang="en-US" b="true" sz="7800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Risk Prevention Plan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284803" y="803819"/>
            <a:ext cx="449763" cy="4497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704752" y="1357737"/>
            <a:ext cx="449763" cy="44976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193833" y="2211705"/>
            <a:ext cx="449763" cy="44976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1028700" y="3170011"/>
          <a:ext cx="16230600" cy="6951322"/>
        </p:xfrm>
        <a:graphic>
          <a:graphicData uri="http://schemas.openxmlformats.org/drawingml/2006/table">
            <a:tbl>
              <a:tblPr/>
              <a:tblGrid>
                <a:gridCol w="3838279"/>
                <a:gridCol w="3838279"/>
                <a:gridCol w="4496392"/>
                <a:gridCol w="4057650"/>
              </a:tblGrid>
              <a:tr h="1520883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 b="true">
                          <a:solidFill>
                            <a:srgbClr val="FFFFFF"/>
                          </a:solidFill>
                          <a:latin typeface="Bubblebody Neue Bold"/>
                          <a:ea typeface="Bubblebody Neue Bold"/>
                          <a:cs typeface="Bubblebody Neue Bold"/>
                          <a:sym typeface="Bubblebody Neue Bold"/>
                        </a:rPr>
                        <a:t>RISKS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A179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 b="true">
                          <a:solidFill>
                            <a:srgbClr val="FFFFFF"/>
                          </a:solidFill>
                          <a:latin typeface="Bubblebody Neue Bold"/>
                          <a:ea typeface="Bubblebody Neue Bold"/>
                          <a:cs typeface="Bubblebody Neue Bold"/>
                          <a:sym typeface="Bubblebody Neue Bold"/>
                        </a:rPr>
                        <a:t>RISKS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A179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 b="true">
                          <a:solidFill>
                            <a:srgbClr val="FFFFFF"/>
                          </a:solidFill>
                          <a:latin typeface="Bubblebody Neue Bold"/>
                          <a:ea typeface="Bubblebody Neue Bold"/>
                          <a:cs typeface="Bubblebody Neue Bold"/>
                          <a:sym typeface="Bubblebody Neue Bold"/>
                        </a:rPr>
                        <a:t>SOLUTIONS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A179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 b="true">
                          <a:solidFill>
                            <a:srgbClr val="FFFFFF"/>
                          </a:solidFill>
                          <a:latin typeface="Bubblebody Neue Bold"/>
                          <a:ea typeface="Bubblebody Neue Bold"/>
                          <a:cs typeface="Bubblebody Neue Bold"/>
                          <a:sym typeface="Bubblebody Neue Bold"/>
                        </a:rPr>
                        <a:t>SOLUTIONS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A179"/>
                    </a:solidFill>
                  </a:tcPr>
                </a:tc>
              </a:tr>
              <a:tr h="1810146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FFFFFF"/>
                          </a:solidFill>
                          <a:latin typeface="Bubblebody Neue Bold"/>
                          <a:ea typeface="Bubblebody Neue Bold"/>
                          <a:cs typeface="Bubblebody Neue Bold"/>
                          <a:sym typeface="Bubblebody Neue Bold"/>
                        </a:rPr>
                        <a:t>Polluted and incorrect kind of bottles.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FFFFFF"/>
                          </a:solidFill>
                          <a:latin typeface="Bubblebody Neue Bold"/>
                          <a:ea typeface="Bubblebody Neue Bold"/>
                          <a:cs typeface="Bubblebody Neue Bold"/>
                          <a:sym typeface="Bubblebody Neue Bold"/>
                        </a:rPr>
                        <a:t>Polluted and incorrect kind of bottles.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l" marL="539743" indent="-269871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Bubblebody Neue"/>
                          <a:ea typeface="Bubblebody Neue"/>
                          <a:cs typeface="Bubblebody Neue"/>
                          <a:sym typeface="Bubblebody Neue"/>
                        </a:rPr>
                        <a:t>Write instructions in the machine.</a:t>
                      </a:r>
                      <a:endParaRPr lang="en-US" sz="1100"/>
                    </a:p>
                    <a:p>
                      <a:pPr algn="l" marL="539743" indent="-269871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Bubblebody Neue"/>
                          <a:ea typeface="Bubblebody Neue"/>
                          <a:cs typeface="Bubblebody Neue"/>
                          <a:sym typeface="Bubblebody Neue"/>
                        </a:rPr>
                        <a:t>Design poster, banner. </a:t>
                      </a:r>
                    </a:p>
                    <a:p>
                      <a:pPr algn="l" marL="539743" indent="-269871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Bubblebody Neue"/>
                          <a:ea typeface="Bubblebody Neue"/>
                          <a:cs typeface="Bubblebody Neue"/>
                          <a:sym typeface="Bubblebody Neue"/>
                        </a:rPr>
                        <a:t>Prepare a bin for removing waste.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 marL="539743" indent="-269871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Bubblebody Neue"/>
                          <a:ea typeface="Bubblebody Neue"/>
                          <a:cs typeface="Bubblebody Neue"/>
                          <a:sym typeface="Bubblebody Neue"/>
                        </a:rPr>
                        <a:t>Write instructions in the machine.</a:t>
                      </a:r>
                      <a:endParaRPr lang="en-US" sz="1100"/>
                    </a:p>
                    <a:p>
                      <a:pPr algn="l" marL="539743" indent="-269871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Bubblebody Neue"/>
                          <a:ea typeface="Bubblebody Neue"/>
                          <a:cs typeface="Bubblebody Neue"/>
                          <a:sym typeface="Bubblebody Neue"/>
                        </a:rPr>
                        <a:t>Design poster, banner. </a:t>
                      </a:r>
                    </a:p>
                    <a:p>
                      <a:pPr algn="l" marL="539743" indent="-269871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Bubblebody Neue"/>
                          <a:ea typeface="Bubblebody Neue"/>
                          <a:cs typeface="Bubblebody Neue"/>
                          <a:sym typeface="Bubblebody Neue"/>
                        </a:rPr>
                        <a:t>Prepare a bin for removing waste.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146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FFFFFF"/>
                          </a:solidFill>
                          <a:latin typeface="Bubblebody Neue Bold"/>
                          <a:ea typeface="Bubblebody Neue Bold"/>
                          <a:cs typeface="Bubblebody Neue Bold"/>
                          <a:sym typeface="Bubblebody Neue Bold"/>
                        </a:rPr>
                        <a:t>Lack of public participation.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FFFFFF"/>
                          </a:solidFill>
                          <a:latin typeface="Bubblebody Neue Bold"/>
                          <a:ea typeface="Bubblebody Neue Bold"/>
                          <a:cs typeface="Bubblebody Neue Bold"/>
                          <a:sym typeface="Bubblebody Neue Bold"/>
                        </a:rPr>
                        <a:t>Lack of public participation.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Bubblebody Neue"/>
                          <a:ea typeface="Bubblebody Neue"/>
                          <a:cs typeface="Bubblebody Neue"/>
                          <a:sym typeface="Bubblebody Neue"/>
                        </a:rPr>
                        <a:t>Use trendy and latest concept.</a:t>
                      </a:r>
                      <a:endParaRPr lang="en-US" sz="1100"/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Bubblebody Neue"/>
                          <a:ea typeface="Bubblebody Neue"/>
                          <a:cs typeface="Bubblebody Neue"/>
                          <a:sym typeface="Bubblebody Neue"/>
                        </a:rPr>
                        <a:t>Explain clearly about the link between Dem Xanh. counterbot and Shrink workshop.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Bubblebody Neue"/>
                          <a:ea typeface="Bubblebody Neue"/>
                          <a:cs typeface="Bubblebody Neue"/>
                          <a:sym typeface="Bubblebody Neue"/>
                        </a:rPr>
                        <a:t>Use trendy and latest concept.</a:t>
                      </a:r>
                      <a:endParaRPr lang="en-US" sz="1100"/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Bubblebody Neue"/>
                          <a:ea typeface="Bubblebody Neue"/>
                          <a:cs typeface="Bubblebody Neue"/>
                          <a:sym typeface="Bubblebody Neue"/>
                        </a:rPr>
                        <a:t>Explain clearly about the link between Dem Xanh. counterbot and Shrink workshop.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146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FFFFFF"/>
                          </a:solidFill>
                          <a:latin typeface="Bubblebody Neue Bold"/>
                          <a:ea typeface="Bubblebody Neue Bold"/>
                          <a:cs typeface="Bubblebody Neue Bold"/>
                          <a:sym typeface="Bubblebody Neue Bold"/>
                        </a:rPr>
                        <a:t>Safety in workshop.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FFFFFF"/>
                          </a:solidFill>
                          <a:latin typeface="Bubblebody Neue Bold"/>
                          <a:ea typeface="Bubblebody Neue Bold"/>
                          <a:cs typeface="Bubblebody Neue Bold"/>
                          <a:sym typeface="Bubblebody Neue Bold"/>
                        </a:rPr>
                        <a:t>Safety in workshop.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Bubblebody Neue"/>
                          <a:ea typeface="Bubblebody Neue"/>
                          <a:cs typeface="Bubblebody Neue"/>
                          <a:sym typeface="Bubblebody Neue"/>
                        </a:rPr>
                        <a:t>Support participants with lighter and “máy khò”.</a:t>
                      </a:r>
                      <a:endParaRPr lang="en-US" sz="1100"/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Bubblebody Neue"/>
                          <a:ea typeface="Bubblebody Neue"/>
                          <a:cs typeface="Bubblebody Neue"/>
                          <a:sym typeface="Bubblebody Neue"/>
                        </a:rPr>
                        <a:t>Just use PET.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Bubblebody Neue"/>
                          <a:ea typeface="Bubblebody Neue"/>
                          <a:cs typeface="Bubblebody Neue"/>
                          <a:sym typeface="Bubblebody Neue"/>
                        </a:rPr>
                        <a:t>Eliminating microplastics.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Bubblebody Neue"/>
                          <a:ea typeface="Bubblebody Neue"/>
                          <a:cs typeface="Bubblebody Neue"/>
                          <a:sym typeface="Bubblebody Neue"/>
                        </a:rPr>
                        <a:t>Support participants with lighter and “máy khò”.</a:t>
                      </a:r>
                      <a:endParaRPr lang="en-US" sz="1100"/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Bubblebody Neue"/>
                          <a:ea typeface="Bubblebody Neue"/>
                          <a:cs typeface="Bubblebody Neue"/>
                          <a:sym typeface="Bubblebody Neue"/>
                        </a:rPr>
                        <a:t>Just use PET.</a:t>
                      </a:r>
                    </a:p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Bubblebody Neue"/>
                          <a:ea typeface="Bubblebody Neue"/>
                          <a:cs typeface="Bubblebody Neue"/>
                          <a:sym typeface="Bubblebody Neue"/>
                        </a:rPr>
                        <a:t>Eliminating microplastics.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A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9" id="19"/>
          <p:cNvSpPr/>
          <p:nvPr/>
        </p:nvSpPr>
        <p:spPr>
          <a:xfrm flipH="false" flipV="false" rot="0">
            <a:off x="15763942" y="594040"/>
            <a:ext cx="1977157" cy="1977157"/>
          </a:xfrm>
          <a:custGeom>
            <a:avLst/>
            <a:gdLst/>
            <a:ahLst/>
            <a:cxnLst/>
            <a:rect r="r" b="b" t="t" l="l"/>
            <a:pathLst>
              <a:path h="1977157" w="1977157">
                <a:moveTo>
                  <a:pt x="0" y="0"/>
                </a:moveTo>
                <a:lnTo>
                  <a:pt x="1977157" y="0"/>
                </a:lnTo>
                <a:lnTo>
                  <a:pt x="1977157" y="1977157"/>
                </a:lnTo>
                <a:lnTo>
                  <a:pt x="0" y="19771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0" y="161195"/>
            <a:ext cx="3284803" cy="2842848"/>
          </a:xfrm>
          <a:custGeom>
            <a:avLst/>
            <a:gdLst/>
            <a:ahLst/>
            <a:cxnLst/>
            <a:rect r="r" b="b" t="t" l="l"/>
            <a:pathLst>
              <a:path h="2842848" w="3284803">
                <a:moveTo>
                  <a:pt x="0" y="0"/>
                </a:moveTo>
                <a:lnTo>
                  <a:pt x="3284803" y="0"/>
                </a:lnTo>
                <a:lnTo>
                  <a:pt x="3284803" y="2842848"/>
                </a:lnTo>
                <a:lnTo>
                  <a:pt x="0" y="2842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43348" y="-4693662"/>
            <a:ext cx="20614210" cy="8287840"/>
            <a:chOff x="0" y="0"/>
            <a:chExt cx="2021664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21664" cy="812800"/>
            </a:xfrm>
            <a:custGeom>
              <a:avLst/>
              <a:gdLst/>
              <a:ahLst/>
              <a:cxnLst/>
              <a:rect r="r" b="b" t="t" l="l"/>
              <a:pathLst>
                <a:path h="812800" w="2021664">
                  <a:moveTo>
                    <a:pt x="1010832" y="0"/>
                  </a:moveTo>
                  <a:cubicBezTo>
                    <a:pt x="452565" y="0"/>
                    <a:pt x="0" y="181951"/>
                    <a:pt x="0" y="406400"/>
                  </a:cubicBezTo>
                  <a:cubicBezTo>
                    <a:pt x="0" y="630849"/>
                    <a:pt x="452565" y="812800"/>
                    <a:pt x="1010832" y="812800"/>
                  </a:cubicBezTo>
                  <a:cubicBezTo>
                    <a:pt x="1569099" y="812800"/>
                    <a:pt x="2021664" y="630849"/>
                    <a:pt x="2021664" y="406400"/>
                  </a:cubicBezTo>
                  <a:cubicBezTo>
                    <a:pt x="2021664" y="181951"/>
                    <a:pt x="1569099" y="0"/>
                    <a:pt x="1010832" y="0"/>
                  </a:cubicBezTo>
                  <a:close/>
                </a:path>
              </a:pathLst>
            </a:custGeom>
            <a:solidFill>
              <a:srgbClr val="2885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89531" y="38100"/>
              <a:ext cx="164260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-5821608" y="6182805"/>
            <a:ext cx="15403321" cy="6150991"/>
          </a:xfrm>
          <a:custGeom>
            <a:avLst/>
            <a:gdLst/>
            <a:ahLst/>
            <a:cxnLst/>
            <a:rect r="r" b="b" t="t" l="l"/>
            <a:pathLst>
              <a:path h="6150991" w="15403321">
                <a:moveTo>
                  <a:pt x="15403320" y="0"/>
                </a:moveTo>
                <a:lnTo>
                  <a:pt x="0" y="0"/>
                </a:lnTo>
                <a:lnTo>
                  <a:pt x="0" y="6150990"/>
                </a:lnTo>
                <a:lnTo>
                  <a:pt x="15403320" y="6150990"/>
                </a:lnTo>
                <a:lnTo>
                  <a:pt x="1540332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06288" y="6182805"/>
            <a:ext cx="15403321" cy="6150991"/>
          </a:xfrm>
          <a:custGeom>
            <a:avLst/>
            <a:gdLst/>
            <a:ahLst/>
            <a:cxnLst/>
            <a:rect r="r" b="b" t="t" l="l"/>
            <a:pathLst>
              <a:path h="6150991" w="15403321">
                <a:moveTo>
                  <a:pt x="0" y="0"/>
                </a:moveTo>
                <a:lnTo>
                  <a:pt x="15403320" y="0"/>
                </a:lnTo>
                <a:lnTo>
                  <a:pt x="15403320" y="6150990"/>
                </a:lnTo>
                <a:lnTo>
                  <a:pt x="0" y="6150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862282" y="3369297"/>
            <a:ext cx="2786855" cy="278685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6666" r="0" b="-16666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998367" y="3369297"/>
            <a:ext cx="2786855" cy="278685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6666" r="0" b="-16666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590114" y="3369297"/>
            <a:ext cx="2786855" cy="278685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33333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726198" y="3369297"/>
            <a:ext cx="2786855" cy="278685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62791" r="0" b="-14986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053006" y="5690913"/>
            <a:ext cx="2677576" cy="930479"/>
            <a:chOff x="0" y="0"/>
            <a:chExt cx="804590" cy="2796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04590" cy="279601"/>
            </a:xfrm>
            <a:custGeom>
              <a:avLst/>
              <a:gdLst/>
              <a:ahLst/>
              <a:cxnLst/>
              <a:rect r="r" b="b" t="t" l="l"/>
              <a:pathLst>
                <a:path h="279601" w="804590">
                  <a:moveTo>
                    <a:pt x="139801" y="0"/>
                  </a:moveTo>
                  <a:lnTo>
                    <a:pt x="664790" y="0"/>
                  </a:lnTo>
                  <a:cubicBezTo>
                    <a:pt x="741999" y="0"/>
                    <a:pt x="804590" y="62591"/>
                    <a:pt x="804590" y="139801"/>
                  </a:cubicBezTo>
                  <a:lnTo>
                    <a:pt x="804590" y="139801"/>
                  </a:lnTo>
                  <a:cubicBezTo>
                    <a:pt x="804590" y="176878"/>
                    <a:pt x="789861" y="212437"/>
                    <a:pt x="763644" y="238655"/>
                  </a:cubicBezTo>
                  <a:cubicBezTo>
                    <a:pt x="737426" y="264872"/>
                    <a:pt x="701867" y="279601"/>
                    <a:pt x="664790" y="279601"/>
                  </a:cubicBezTo>
                  <a:lnTo>
                    <a:pt x="139801" y="279601"/>
                  </a:lnTo>
                  <a:cubicBezTo>
                    <a:pt x="62591" y="279601"/>
                    <a:pt x="0" y="217010"/>
                    <a:pt x="0" y="139801"/>
                  </a:cubicBezTo>
                  <a:lnTo>
                    <a:pt x="0" y="139801"/>
                  </a:lnTo>
                  <a:cubicBezTo>
                    <a:pt x="0" y="62591"/>
                    <a:pt x="62591" y="0"/>
                    <a:pt x="139801" y="0"/>
                  </a:cubicBez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04590" cy="317701"/>
            </a:xfrm>
            <a:prstGeom prst="rect">
              <a:avLst/>
            </a:prstGeom>
          </p:spPr>
          <p:txBody>
            <a:bodyPr anchor="ctr" rtlCol="false" tIns="46899" lIns="46899" bIns="46899" rIns="46899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62282" y="5717565"/>
            <a:ext cx="2677576" cy="930479"/>
            <a:chOff x="0" y="0"/>
            <a:chExt cx="804590" cy="27960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04590" cy="279601"/>
            </a:xfrm>
            <a:custGeom>
              <a:avLst/>
              <a:gdLst/>
              <a:ahLst/>
              <a:cxnLst/>
              <a:rect r="r" b="b" t="t" l="l"/>
              <a:pathLst>
                <a:path h="279601" w="804590">
                  <a:moveTo>
                    <a:pt x="139801" y="0"/>
                  </a:moveTo>
                  <a:lnTo>
                    <a:pt x="664790" y="0"/>
                  </a:lnTo>
                  <a:cubicBezTo>
                    <a:pt x="741999" y="0"/>
                    <a:pt x="804590" y="62591"/>
                    <a:pt x="804590" y="139801"/>
                  </a:cubicBezTo>
                  <a:lnTo>
                    <a:pt x="804590" y="139801"/>
                  </a:lnTo>
                  <a:cubicBezTo>
                    <a:pt x="804590" y="176878"/>
                    <a:pt x="789861" y="212437"/>
                    <a:pt x="763644" y="238655"/>
                  </a:cubicBezTo>
                  <a:cubicBezTo>
                    <a:pt x="737426" y="264872"/>
                    <a:pt x="701867" y="279601"/>
                    <a:pt x="664790" y="279601"/>
                  </a:cubicBezTo>
                  <a:lnTo>
                    <a:pt x="139801" y="279601"/>
                  </a:lnTo>
                  <a:cubicBezTo>
                    <a:pt x="62591" y="279601"/>
                    <a:pt x="0" y="217010"/>
                    <a:pt x="0" y="139801"/>
                  </a:cubicBezTo>
                  <a:lnTo>
                    <a:pt x="0" y="139801"/>
                  </a:lnTo>
                  <a:cubicBezTo>
                    <a:pt x="0" y="62591"/>
                    <a:pt x="62591" y="0"/>
                    <a:pt x="139801" y="0"/>
                  </a:cubicBez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04590" cy="31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608406" y="5690913"/>
            <a:ext cx="3022439" cy="930479"/>
            <a:chOff x="0" y="0"/>
            <a:chExt cx="908219" cy="2796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08219" cy="279601"/>
            </a:xfrm>
            <a:custGeom>
              <a:avLst/>
              <a:gdLst/>
              <a:ahLst/>
              <a:cxnLst/>
              <a:rect r="r" b="b" t="t" l="l"/>
              <a:pathLst>
                <a:path h="279601" w="908219">
                  <a:moveTo>
                    <a:pt x="130636" y="0"/>
                  </a:moveTo>
                  <a:lnTo>
                    <a:pt x="777583" y="0"/>
                  </a:lnTo>
                  <a:cubicBezTo>
                    <a:pt x="812230" y="0"/>
                    <a:pt x="845458" y="13763"/>
                    <a:pt x="869956" y="38262"/>
                  </a:cubicBezTo>
                  <a:cubicBezTo>
                    <a:pt x="894455" y="62761"/>
                    <a:pt x="908219" y="95989"/>
                    <a:pt x="908219" y="130636"/>
                  </a:cubicBezTo>
                  <a:lnTo>
                    <a:pt x="908219" y="148966"/>
                  </a:lnTo>
                  <a:cubicBezTo>
                    <a:pt x="908219" y="183613"/>
                    <a:pt x="894455" y="216840"/>
                    <a:pt x="869956" y="241339"/>
                  </a:cubicBezTo>
                  <a:cubicBezTo>
                    <a:pt x="845458" y="265838"/>
                    <a:pt x="812230" y="279601"/>
                    <a:pt x="777583" y="279601"/>
                  </a:cubicBezTo>
                  <a:lnTo>
                    <a:pt x="130636" y="279601"/>
                  </a:lnTo>
                  <a:cubicBezTo>
                    <a:pt x="95989" y="279601"/>
                    <a:pt x="62761" y="265838"/>
                    <a:pt x="38262" y="241339"/>
                  </a:cubicBezTo>
                  <a:cubicBezTo>
                    <a:pt x="13763" y="216840"/>
                    <a:pt x="0" y="183613"/>
                    <a:pt x="0" y="148966"/>
                  </a:cubicBezTo>
                  <a:lnTo>
                    <a:pt x="0" y="130636"/>
                  </a:lnTo>
                  <a:cubicBezTo>
                    <a:pt x="0" y="95989"/>
                    <a:pt x="13763" y="62761"/>
                    <a:pt x="38262" y="38262"/>
                  </a:cubicBezTo>
                  <a:cubicBezTo>
                    <a:pt x="62761" y="13763"/>
                    <a:pt x="95989" y="0"/>
                    <a:pt x="130636" y="0"/>
                  </a:cubicBez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08219" cy="31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489086" y="5690913"/>
            <a:ext cx="2918862" cy="930479"/>
            <a:chOff x="0" y="0"/>
            <a:chExt cx="877095" cy="27960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77095" cy="279601"/>
            </a:xfrm>
            <a:custGeom>
              <a:avLst/>
              <a:gdLst/>
              <a:ahLst/>
              <a:cxnLst/>
              <a:rect r="r" b="b" t="t" l="l"/>
              <a:pathLst>
                <a:path h="279601" w="877095">
                  <a:moveTo>
                    <a:pt x="135271" y="0"/>
                  </a:moveTo>
                  <a:lnTo>
                    <a:pt x="741823" y="0"/>
                  </a:lnTo>
                  <a:cubicBezTo>
                    <a:pt x="777699" y="0"/>
                    <a:pt x="812106" y="14252"/>
                    <a:pt x="837474" y="39620"/>
                  </a:cubicBezTo>
                  <a:cubicBezTo>
                    <a:pt x="862843" y="64988"/>
                    <a:pt x="877095" y="99395"/>
                    <a:pt x="877095" y="135271"/>
                  </a:cubicBezTo>
                  <a:lnTo>
                    <a:pt x="877095" y="144330"/>
                  </a:lnTo>
                  <a:cubicBezTo>
                    <a:pt x="877095" y="219038"/>
                    <a:pt x="816532" y="279601"/>
                    <a:pt x="741823" y="279601"/>
                  </a:cubicBezTo>
                  <a:lnTo>
                    <a:pt x="135271" y="279601"/>
                  </a:lnTo>
                  <a:cubicBezTo>
                    <a:pt x="60563" y="279601"/>
                    <a:pt x="0" y="219038"/>
                    <a:pt x="0" y="144330"/>
                  </a:cubicBezTo>
                  <a:lnTo>
                    <a:pt x="0" y="135271"/>
                  </a:lnTo>
                  <a:cubicBezTo>
                    <a:pt x="0" y="60563"/>
                    <a:pt x="60563" y="0"/>
                    <a:pt x="135271" y="0"/>
                  </a:cubicBez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77095" cy="31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7034419" y="3144415"/>
            <a:ext cx="449763" cy="449763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31640" y="7160823"/>
            <a:ext cx="449763" cy="449763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6584656" y="7943086"/>
            <a:ext cx="449763" cy="449763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130085" y="887395"/>
            <a:ext cx="449763" cy="449763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5862282" y="6766802"/>
            <a:ext cx="2786855" cy="2786855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50024" r="0" b="-69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5916922" y="9088418"/>
            <a:ext cx="2677576" cy="930479"/>
            <a:chOff x="0" y="0"/>
            <a:chExt cx="804590" cy="27960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04590" cy="279601"/>
            </a:xfrm>
            <a:custGeom>
              <a:avLst/>
              <a:gdLst/>
              <a:ahLst/>
              <a:cxnLst/>
              <a:rect r="r" b="b" t="t" l="l"/>
              <a:pathLst>
                <a:path h="279601" w="804590">
                  <a:moveTo>
                    <a:pt x="139801" y="0"/>
                  </a:moveTo>
                  <a:lnTo>
                    <a:pt x="664790" y="0"/>
                  </a:lnTo>
                  <a:cubicBezTo>
                    <a:pt x="741999" y="0"/>
                    <a:pt x="804590" y="62591"/>
                    <a:pt x="804590" y="139801"/>
                  </a:cubicBezTo>
                  <a:lnTo>
                    <a:pt x="804590" y="139801"/>
                  </a:lnTo>
                  <a:cubicBezTo>
                    <a:pt x="804590" y="176878"/>
                    <a:pt x="789861" y="212437"/>
                    <a:pt x="763644" y="238655"/>
                  </a:cubicBezTo>
                  <a:cubicBezTo>
                    <a:pt x="737426" y="264872"/>
                    <a:pt x="701867" y="279601"/>
                    <a:pt x="664790" y="279601"/>
                  </a:cubicBezTo>
                  <a:lnTo>
                    <a:pt x="139801" y="279601"/>
                  </a:lnTo>
                  <a:cubicBezTo>
                    <a:pt x="62591" y="279601"/>
                    <a:pt x="0" y="217010"/>
                    <a:pt x="0" y="139801"/>
                  </a:cubicBezTo>
                  <a:lnTo>
                    <a:pt x="0" y="139801"/>
                  </a:lnTo>
                  <a:cubicBezTo>
                    <a:pt x="0" y="62591"/>
                    <a:pt x="62591" y="0"/>
                    <a:pt x="139801" y="0"/>
                  </a:cubicBez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804590" cy="317701"/>
            </a:xfrm>
            <a:prstGeom prst="rect">
              <a:avLst/>
            </a:prstGeom>
          </p:spPr>
          <p:txBody>
            <a:bodyPr anchor="ctr" rtlCol="false" tIns="46899" lIns="46899" bIns="46899" rIns="46899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726198" y="6766802"/>
            <a:ext cx="2786855" cy="2809695"/>
            <a:chOff x="0" y="0"/>
            <a:chExt cx="812800" cy="81946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9461"/>
            </a:xfrm>
            <a:custGeom>
              <a:avLst/>
              <a:gdLst/>
              <a:ahLst/>
              <a:cxnLst/>
              <a:rect r="r" b="b" t="t" l="l"/>
              <a:pathLst>
                <a:path h="819461" w="812800">
                  <a:moveTo>
                    <a:pt x="406400" y="0"/>
                  </a:moveTo>
                  <a:cubicBezTo>
                    <a:pt x="181951" y="0"/>
                    <a:pt x="0" y="183443"/>
                    <a:pt x="0" y="409731"/>
                  </a:cubicBezTo>
                  <a:cubicBezTo>
                    <a:pt x="0" y="636019"/>
                    <a:pt x="181951" y="819461"/>
                    <a:pt x="406400" y="819461"/>
                  </a:cubicBezTo>
                  <a:cubicBezTo>
                    <a:pt x="630849" y="819461"/>
                    <a:pt x="812800" y="636019"/>
                    <a:pt x="812800" y="409731"/>
                  </a:cubicBezTo>
                  <a:cubicBezTo>
                    <a:pt x="812800" y="183443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6124" r="0" b="-16124"/>
              </a:stretch>
            </a:blip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9780838" y="9107445"/>
            <a:ext cx="2677576" cy="938104"/>
            <a:chOff x="0" y="0"/>
            <a:chExt cx="804590" cy="281893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04590" cy="281893"/>
            </a:xfrm>
            <a:custGeom>
              <a:avLst/>
              <a:gdLst/>
              <a:ahLst/>
              <a:cxnLst/>
              <a:rect r="r" b="b" t="t" l="l"/>
              <a:pathLst>
                <a:path h="281893" w="804590">
                  <a:moveTo>
                    <a:pt x="140946" y="0"/>
                  </a:moveTo>
                  <a:lnTo>
                    <a:pt x="663644" y="0"/>
                  </a:lnTo>
                  <a:cubicBezTo>
                    <a:pt x="741486" y="0"/>
                    <a:pt x="804590" y="63104"/>
                    <a:pt x="804590" y="140946"/>
                  </a:cubicBezTo>
                  <a:lnTo>
                    <a:pt x="804590" y="140946"/>
                  </a:lnTo>
                  <a:cubicBezTo>
                    <a:pt x="804590" y="178328"/>
                    <a:pt x="789741" y="214178"/>
                    <a:pt x="763308" y="240611"/>
                  </a:cubicBezTo>
                  <a:cubicBezTo>
                    <a:pt x="736875" y="267043"/>
                    <a:pt x="701025" y="281893"/>
                    <a:pt x="663644" y="281893"/>
                  </a:cubicBezTo>
                  <a:lnTo>
                    <a:pt x="140946" y="281893"/>
                  </a:lnTo>
                  <a:cubicBezTo>
                    <a:pt x="103565" y="281893"/>
                    <a:pt x="67715" y="267043"/>
                    <a:pt x="41282" y="240611"/>
                  </a:cubicBezTo>
                  <a:cubicBezTo>
                    <a:pt x="14850" y="214178"/>
                    <a:pt x="0" y="178328"/>
                    <a:pt x="0" y="140946"/>
                  </a:cubicBezTo>
                  <a:lnTo>
                    <a:pt x="0" y="140946"/>
                  </a:lnTo>
                  <a:cubicBezTo>
                    <a:pt x="0" y="103565"/>
                    <a:pt x="14850" y="67715"/>
                    <a:pt x="41282" y="41282"/>
                  </a:cubicBezTo>
                  <a:cubicBezTo>
                    <a:pt x="67715" y="14850"/>
                    <a:pt x="103565" y="0"/>
                    <a:pt x="140946" y="0"/>
                  </a:cubicBez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804590" cy="319993"/>
            </a:xfrm>
            <a:prstGeom prst="rect">
              <a:avLst/>
            </a:prstGeom>
          </p:spPr>
          <p:txBody>
            <a:bodyPr anchor="ctr" rtlCol="false" tIns="46899" lIns="46899" bIns="46899" rIns="46899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2211205" y="6012642"/>
            <a:ext cx="2361177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300" b="true">
                <a:solidFill>
                  <a:srgbClr val="086A35"/>
                </a:solidFill>
                <a:latin typeface="Poppins Bold"/>
                <a:ea typeface="Poppins Bold"/>
                <a:cs typeface="Poppins Bold"/>
                <a:sym typeface="Poppins Bold"/>
              </a:rPr>
              <a:t>Phan Tấn Nam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873417" y="838200"/>
            <a:ext cx="14380679" cy="137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  <a:spcBef>
                <a:spcPct val="0"/>
              </a:spcBef>
            </a:pPr>
            <a:r>
              <a:rPr lang="en-US" sz="780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Members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863731" y="6029770"/>
            <a:ext cx="2511790" cy="34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true">
                <a:solidFill>
                  <a:srgbClr val="086A35"/>
                </a:solidFill>
                <a:latin typeface="Poppins Bold"/>
                <a:ea typeface="Poppins Bold"/>
                <a:cs typeface="Poppins Bold"/>
                <a:sym typeface="Poppins Bold"/>
              </a:rPr>
              <a:t>Võ Gia Long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707170" y="6039295"/>
            <a:ext cx="2533746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300" b="true">
                <a:solidFill>
                  <a:srgbClr val="086A35"/>
                </a:solidFill>
                <a:latin typeface="Poppins Bold"/>
                <a:ea typeface="Poppins Bold"/>
                <a:cs typeface="Poppins Bold"/>
                <a:sym typeface="Poppins Bold"/>
              </a:rPr>
              <a:t>Nhan Đức An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945175" y="5896420"/>
            <a:ext cx="2511790" cy="60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300" b="true">
                <a:solidFill>
                  <a:srgbClr val="086A35"/>
                </a:solidFill>
                <a:latin typeface="Poppins Bold"/>
                <a:ea typeface="Poppins Bold"/>
                <a:cs typeface="Poppins Bold"/>
                <a:sym typeface="Poppins Bold"/>
              </a:rPr>
              <a:t>Trương Khánh Ngân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945175" y="9432987"/>
            <a:ext cx="2511790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300" b="true">
                <a:solidFill>
                  <a:srgbClr val="086A35"/>
                </a:solidFill>
                <a:latin typeface="Poppins Bold"/>
                <a:ea typeface="Poppins Bold"/>
                <a:cs typeface="Poppins Bold"/>
                <a:sym typeface="Poppins Bold"/>
              </a:rPr>
              <a:t>Đỗ Khánh Linh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863731" y="9432987"/>
            <a:ext cx="2533746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300" b="true">
                <a:solidFill>
                  <a:srgbClr val="086A35"/>
                </a:solidFill>
                <a:latin typeface="Poppins Bold"/>
                <a:ea typeface="Poppins Bold"/>
                <a:cs typeface="Poppins Bold"/>
                <a:sym typeface="Poppins Bold"/>
              </a:rPr>
              <a:t>Giang Thục Nghi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21961" y="-1471645"/>
            <a:ext cx="3632555" cy="3632555"/>
          </a:xfrm>
          <a:custGeom>
            <a:avLst/>
            <a:gdLst/>
            <a:ahLst/>
            <a:cxnLst/>
            <a:rect r="r" b="b" t="t" l="l"/>
            <a:pathLst>
              <a:path h="3632555" w="3632555">
                <a:moveTo>
                  <a:pt x="0" y="0"/>
                </a:moveTo>
                <a:lnTo>
                  <a:pt x="3632554" y="0"/>
                </a:lnTo>
                <a:lnTo>
                  <a:pt x="3632554" y="3632554"/>
                </a:lnTo>
                <a:lnTo>
                  <a:pt x="0" y="363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16766" y="5621975"/>
            <a:ext cx="14098581" cy="5629970"/>
          </a:xfrm>
          <a:custGeom>
            <a:avLst/>
            <a:gdLst/>
            <a:ahLst/>
            <a:cxnLst/>
            <a:rect r="r" b="b" t="t" l="l"/>
            <a:pathLst>
              <a:path h="5629970" w="14098581">
                <a:moveTo>
                  <a:pt x="0" y="0"/>
                </a:moveTo>
                <a:lnTo>
                  <a:pt x="14098581" y="0"/>
                </a:lnTo>
                <a:lnTo>
                  <a:pt x="14098581" y="5629971"/>
                </a:lnTo>
                <a:lnTo>
                  <a:pt x="0" y="56299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433111" y="4881911"/>
            <a:ext cx="14098581" cy="5629970"/>
          </a:xfrm>
          <a:custGeom>
            <a:avLst/>
            <a:gdLst/>
            <a:ahLst/>
            <a:cxnLst/>
            <a:rect r="r" b="b" t="t" l="l"/>
            <a:pathLst>
              <a:path h="5629970" w="14098581">
                <a:moveTo>
                  <a:pt x="14098581" y="0"/>
                </a:moveTo>
                <a:lnTo>
                  <a:pt x="0" y="0"/>
                </a:lnTo>
                <a:lnTo>
                  <a:pt x="0" y="5629970"/>
                </a:lnTo>
                <a:lnTo>
                  <a:pt x="14098581" y="5629970"/>
                </a:lnTo>
                <a:lnTo>
                  <a:pt x="140985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29994" y="3077629"/>
            <a:ext cx="11788476" cy="206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98"/>
              </a:lnSpc>
            </a:pPr>
            <a:r>
              <a:rPr lang="en-US" sz="14898" b="true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Thank you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948806" y="9391929"/>
            <a:ext cx="20185611" cy="5554673"/>
            <a:chOff x="0" y="0"/>
            <a:chExt cx="702580" cy="1933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2580" cy="193336"/>
            </a:xfrm>
            <a:custGeom>
              <a:avLst/>
              <a:gdLst/>
              <a:ahLst/>
              <a:cxnLst/>
              <a:rect r="r" b="b" t="t" l="l"/>
              <a:pathLst>
                <a:path h="193336" w="702580">
                  <a:moveTo>
                    <a:pt x="0" y="0"/>
                  </a:moveTo>
                  <a:lnTo>
                    <a:pt x="702580" y="0"/>
                  </a:lnTo>
                  <a:lnTo>
                    <a:pt x="702580" y="193336"/>
                  </a:lnTo>
                  <a:lnTo>
                    <a:pt x="0" y="193336"/>
                  </a:lnTo>
                  <a:close/>
                </a:path>
              </a:pathLst>
            </a:custGeom>
            <a:solidFill>
              <a:srgbClr val="11676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02580" cy="231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986492" y="2577347"/>
            <a:ext cx="5580206" cy="7559393"/>
          </a:xfrm>
          <a:custGeom>
            <a:avLst/>
            <a:gdLst/>
            <a:ahLst/>
            <a:cxnLst/>
            <a:rect r="r" b="b" t="t" l="l"/>
            <a:pathLst>
              <a:path h="7559393" w="5580206">
                <a:moveTo>
                  <a:pt x="0" y="0"/>
                </a:moveTo>
                <a:lnTo>
                  <a:pt x="5580207" y="0"/>
                </a:lnTo>
                <a:lnTo>
                  <a:pt x="5580207" y="7559393"/>
                </a:lnTo>
                <a:lnTo>
                  <a:pt x="0" y="7559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97196" y="5908459"/>
            <a:ext cx="2417631" cy="3799135"/>
          </a:xfrm>
          <a:custGeom>
            <a:avLst/>
            <a:gdLst/>
            <a:ahLst/>
            <a:cxnLst/>
            <a:rect r="r" b="b" t="t" l="l"/>
            <a:pathLst>
              <a:path h="3799135" w="2417631">
                <a:moveTo>
                  <a:pt x="0" y="0"/>
                </a:moveTo>
                <a:lnTo>
                  <a:pt x="2417631" y="0"/>
                </a:lnTo>
                <a:lnTo>
                  <a:pt x="2417631" y="3799135"/>
                </a:lnTo>
                <a:lnTo>
                  <a:pt x="0" y="37991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05271" y="6082756"/>
            <a:ext cx="4847264" cy="4159834"/>
          </a:xfrm>
          <a:custGeom>
            <a:avLst/>
            <a:gdLst/>
            <a:ahLst/>
            <a:cxnLst/>
            <a:rect r="r" b="b" t="t" l="l"/>
            <a:pathLst>
              <a:path h="4159834" w="4847264">
                <a:moveTo>
                  <a:pt x="0" y="0"/>
                </a:moveTo>
                <a:lnTo>
                  <a:pt x="4847264" y="0"/>
                </a:lnTo>
                <a:lnTo>
                  <a:pt x="4847264" y="4159834"/>
                </a:lnTo>
                <a:lnTo>
                  <a:pt x="0" y="41598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277445">
            <a:off x="2329693" y="-645799"/>
            <a:ext cx="5053110" cy="2682742"/>
          </a:xfrm>
          <a:custGeom>
            <a:avLst/>
            <a:gdLst/>
            <a:ahLst/>
            <a:cxnLst/>
            <a:rect r="r" b="b" t="t" l="l"/>
            <a:pathLst>
              <a:path h="2682742" w="5053110">
                <a:moveTo>
                  <a:pt x="0" y="0"/>
                </a:moveTo>
                <a:lnTo>
                  <a:pt x="5053111" y="0"/>
                </a:lnTo>
                <a:lnTo>
                  <a:pt x="5053111" y="2682742"/>
                </a:lnTo>
                <a:lnTo>
                  <a:pt x="0" y="26827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6536752">
            <a:off x="191268" y="-137658"/>
            <a:ext cx="1791677" cy="5269639"/>
          </a:xfrm>
          <a:custGeom>
            <a:avLst/>
            <a:gdLst/>
            <a:ahLst/>
            <a:cxnLst/>
            <a:rect r="r" b="b" t="t" l="l"/>
            <a:pathLst>
              <a:path h="5269639" w="1791677">
                <a:moveTo>
                  <a:pt x="1791677" y="0"/>
                </a:moveTo>
                <a:lnTo>
                  <a:pt x="0" y="0"/>
                </a:lnTo>
                <a:lnTo>
                  <a:pt x="0" y="5269639"/>
                </a:lnTo>
                <a:lnTo>
                  <a:pt x="1791677" y="5269639"/>
                </a:lnTo>
                <a:lnTo>
                  <a:pt x="179167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421552" y="4918619"/>
            <a:ext cx="449763" cy="44976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249762" y="4918619"/>
            <a:ext cx="620280" cy="62028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03819" y="3560789"/>
            <a:ext cx="449763" cy="44976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765657" y="344632"/>
            <a:ext cx="449763" cy="449763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65315" y="344632"/>
            <a:ext cx="449763" cy="449763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986492" y="2652722"/>
            <a:ext cx="884822" cy="88482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7259300" y="1028700"/>
            <a:ext cx="449763" cy="449763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774469" y="6082756"/>
            <a:ext cx="449763" cy="449763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4856248" y="1936028"/>
            <a:ext cx="449763" cy="449763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4684936" y="5019388"/>
            <a:ext cx="8628829" cy="4238912"/>
          </a:xfrm>
          <a:custGeom>
            <a:avLst/>
            <a:gdLst/>
            <a:ahLst/>
            <a:cxnLst/>
            <a:rect r="r" b="b" t="t" l="l"/>
            <a:pathLst>
              <a:path h="4238912" w="8628829">
                <a:moveTo>
                  <a:pt x="0" y="0"/>
                </a:moveTo>
                <a:lnTo>
                  <a:pt x="8628829" y="0"/>
                </a:lnTo>
                <a:lnTo>
                  <a:pt x="8628829" y="4238912"/>
                </a:lnTo>
                <a:lnTo>
                  <a:pt x="0" y="423891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35010" y="8747142"/>
            <a:ext cx="20185611" cy="5554673"/>
            <a:chOff x="0" y="0"/>
            <a:chExt cx="702580" cy="1933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2580" cy="193336"/>
            </a:xfrm>
            <a:custGeom>
              <a:avLst/>
              <a:gdLst/>
              <a:ahLst/>
              <a:cxnLst/>
              <a:rect r="r" b="b" t="t" l="l"/>
              <a:pathLst>
                <a:path h="193336" w="702580">
                  <a:moveTo>
                    <a:pt x="0" y="0"/>
                  </a:moveTo>
                  <a:lnTo>
                    <a:pt x="702580" y="0"/>
                  </a:lnTo>
                  <a:lnTo>
                    <a:pt x="702580" y="193336"/>
                  </a:lnTo>
                  <a:lnTo>
                    <a:pt x="0" y="193336"/>
                  </a:lnTo>
                  <a:close/>
                </a:path>
              </a:pathLst>
            </a:custGeom>
            <a:solidFill>
              <a:srgbClr val="2885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02580" cy="231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5466414" y="3256966"/>
            <a:ext cx="17604623" cy="7030034"/>
          </a:xfrm>
          <a:custGeom>
            <a:avLst/>
            <a:gdLst/>
            <a:ahLst/>
            <a:cxnLst/>
            <a:rect r="r" b="b" t="t" l="l"/>
            <a:pathLst>
              <a:path h="7030034" w="17604623">
                <a:moveTo>
                  <a:pt x="0" y="0"/>
                </a:moveTo>
                <a:lnTo>
                  <a:pt x="17604624" y="0"/>
                </a:lnTo>
                <a:lnTo>
                  <a:pt x="17604624" y="7030034"/>
                </a:lnTo>
                <a:lnTo>
                  <a:pt x="0" y="7030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39730" y="6417683"/>
            <a:ext cx="9421742" cy="3762374"/>
          </a:xfrm>
          <a:custGeom>
            <a:avLst/>
            <a:gdLst/>
            <a:ahLst/>
            <a:cxnLst/>
            <a:rect r="r" b="b" t="t" l="l"/>
            <a:pathLst>
              <a:path h="3762374" w="9421742">
                <a:moveTo>
                  <a:pt x="0" y="0"/>
                </a:moveTo>
                <a:lnTo>
                  <a:pt x="9421742" y="0"/>
                </a:lnTo>
                <a:lnTo>
                  <a:pt x="9421742" y="3762374"/>
                </a:lnTo>
                <a:lnTo>
                  <a:pt x="0" y="3762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2496" y="5401945"/>
            <a:ext cx="2730731" cy="4114800"/>
          </a:xfrm>
          <a:custGeom>
            <a:avLst/>
            <a:gdLst/>
            <a:ahLst/>
            <a:cxnLst/>
            <a:rect r="r" b="b" t="t" l="l"/>
            <a:pathLst>
              <a:path h="4114800" w="2730731">
                <a:moveTo>
                  <a:pt x="0" y="0"/>
                </a:moveTo>
                <a:lnTo>
                  <a:pt x="2730730" y="0"/>
                </a:lnTo>
                <a:lnTo>
                  <a:pt x="27307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53334" y="3086100"/>
            <a:ext cx="449763" cy="4497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626633" y="2651687"/>
            <a:ext cx="449763" cy="44976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851515" y="6589906"/>
            <a:ext cx="449763" cy="44976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524420" y="9033419"/>
            <a:ext cx="449763" cy="44976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356694" y="8298870"/>
            <a:ext cx="1951167" cy="1614148"/>
          </a:xfrm>
          <a:custGeom>
            <a:avLst/>
            <a:gdLst/>
            <a:ahLst/>
            <a:cxnLst/>
            <a:rect r="r" b="b" t="t" l="l"/>
            <a:pathLst>
              <a:path h="1614148" w="1951167">
                <a:moveTo>
                  <a:pt x="0" y="0"/>
                </a:moveTo>
                <a:lnTo>
                  <a:pt x="1951167" y="0"/>
                </a:lnTo>
                <a:lnTo>
                  <a:pt x="1951167" y="1614148"/>
                </a:lnTo>
                <a:lnTo>
                  <a:pt x="0" y="1614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229786" y="8565688"/>
            <a:ext cx="2037094" cy="1385224"/>
          </a:xfrm>
          <a:custGeom>
            <a:avLst/>
            <a:gdLst/>
            <a:ahLst/>
            <a:cxnLst/>
            <a:rect r="r" b="b" t="t" l="l"/>
            <a:pathLst>
              <a:path h="1385224" w="2037094">
                <a:moveTo>
                  <a:pt x="0" y="0"/>
                </a:moveTo>
                <a:lnTo>
                  <a:pt x="2037094" y="0"/>
                </a:lnTo>
                <a:lnTo>
                  <a:pt x="2037094" y="1385224"/>
                </a:lnTo>
                <a:lnTo>
                  <a:pt x="0" y="13852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937556" y="5143500"/>
            <a:ext cx="4369646" cy="5296540"/>
          </a:xfrm>
          <a:custGeom>
            <a:avLst/>
            <a:gdLst/>
            <a:ahLst/>
            <a:cxnLst/>
            <a:rect r="r" b="b" t="t" l="l"/>
            <a:pathLst>
              <a:path h="5296540" w="4369646">
                <a:moveTo>
                  <a:pt x="0" y="0"/>
                </a:moveTo>
                <a:lnTo>
                  <a:pt x="4369646" y="0"/>
                </a:lnTo>
                <a:lnTo>
                  <a:pt x="4369646" y="5296540"/>
                </a:lnTo>
                <a:lnTo>
                  <a:pt x="0" y="52965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2003097" y="2329965"/>
            <a:ext cx="9492407" cy="1973293"/>
            <a:chOff x="0" y="0"/>
            <a:chExt cx="2500058" cy="51971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500058" cy="519715"/>
            </a:xfrm>
            <a:custGeom>
              <a:avLst/>
              <a:gdLst/>
              <a:ahLst/>
              <a:cxnLst/>
              <a:rect r="r" b="b" t="t" l="l"/>
              <a:pathLst>
                <a:path h="519715" w="2500058">
                  <a:moveTo>
                    <a:pt x="41595" y="0"/>
                  </a:moveTo>
                  <a:lnTo>
                    <a:pt x="2458463" y="0"/>
                  </a:lnTo>
                  <a:cubicBezTo>
                    <a:pt x="2481435" y="0"/>
                    <a:pt x="2500058" y="18623"/>
                    <a:pt x="2500058" y="41595"/>
                  </a:cubicBezTo>
                  <a:lnTo>
                    <a:pt x="2500058" y="478120"/>
                  </a:lnTo>
                  <a:cubicBezTo>
                    <a:pt x="2500058" y="489152"/>
                    <a:pt x="2495676" y="499732"/>
                    <a:pt x="2487875" y="507532"/>
                  </a:cubicBezTo>
                  <a:cubicBezTo>
                    <a:pt x="2480074" y="515333"/>
                    <a:pt x="2469494" y="519715"/>
                    <a:pt x="2458463" y="519715"/>
                  </a:cubicBezTo>
                  <a:lnTo>
                    <a:pt x="41595" y="519715"/>
                  </a:lnTo>
                  <a:cubicBezTo>
                    <a:pt x="18623" y="519715"/>
                    <a:pt x="0" y="501092"/>
                    <a:pt x="0" y="478120"/>
                  </a:cubicBezTo>
                  <a:lnTo>
                    <a:pt x="0" y="41595"/>
                  </a:lnTo>
                  <a:cubicBezTo>
                    <a:pt x="0" y="18623"/>
                    <a:pt x="18623" y="0"/>
                    <a:pt x="41595" y="0"/>
                  </a:cubicBez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2500058" cy="55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5237786" y="4665208"/>
            <a:ext cx="8613776" cy="1952865"/>
            <a:chOff x="0" y="0"/>
            <a:chExt cx="2268649" cy="51433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268649" cy="514335"/>
            </a:xfrm>
            <a:custGeom>
              <a:avLst/>
              <a:gdLst/>
              <a:ahLst/>
              <a:cxnLst/>
              <a:rect r="r" b="b" t="t" l="l"/>
              <a:pathLst>
                <a:path h="514335" w="2268649">
                  <a:moveTo>
                    <a:pt x="45838" y="0"/>
                  </a:moveTo>
                  <a:lnTo>
                    <a:pt x="2222811" y="0"/>
                  </a:lnTo>
                  <a:cubicBezTo>
                    <a:pt x="2248127" y="0"/>
                    <a:pt x="2268649" y="20522"/>
                    <a:pt x="2268649" y="45838"/>
                  </a:cubicBezTo>
                  <a:lnTo>
                    <a:pt x="2268649" y="468497"/>
                  </a:lnTo>
                  <a:cubicBezTo>
                    <a:pt x="2268649" y="493812"/>
                    <a:pt x="2248127" y="514335"/>
                    <a:pt x="2222811" y="514335"/>
                  </a:cubicBezTo>
                  <a:lnTo>
                    <a:pt x="45838" y="514335"/>
                  </a:lnTo>
                  <a:cubicBezTo>
                    <a:pt x="20522" y="514335"/>
                    <a:pt x="0" y="493812"/>
                    <a:pt x="0" y="468497"/>
                  </a:cubicBezTo>
                  <a:lnTo>
                    <a:pt x="0" y="45838"/>
                  </a:lnTo>
                  <a:cubicBezTo>
                    <a:pt x="0" y="20522"/>
                    <a:pt x="20522" y="0"/>
                    <a:pt x="45838" y="0"/>
                  </a:cubicBez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268649" cy="552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203668" y="662267"/>
            <a:ext cx="449763" cy="44976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4941904" y="662267"/>
            <a:ext cx="3365298" cy="3466131"/>
          </a:xfrm>
          <a:custGeom>
            <a:avLst/>
            <a:gdLst/>
            <a:ahLst/>
            <a:cxnLst/>
            <a:rect r="r" b="b" t="t" l="l"/>
            <a:pathLst>
              <a:path h="3466131" w="3365298">
                <a:moveTo>
                  <a:pt x="0" y="0"/>
                </a:moveTo>
                <a:lnTo>
                  <a:pt x="3365298" y="0"/>
                </a:lnTo>
                <a:lnTo>
                  <a:pt x="3365298" y="3466131"/>
                </a:lnTo>
                <a:lnTo>
                  <a:pt x="0" y="34661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564022" y="723959"/>
            <a:ext cx="11264955" cy="137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36"/>
              </a:lnSpc>
              <a:spcBef>
                <a:spcPct val="0"/>
              </a:spcBef>
            </a:pPr>
            <a:r>
              <a:rPr lang="en-US" b="true" sz="7740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Environmental Problem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307861" y="2585012"/>
            <a:ext cx="9989641" cy="139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sz="2678">
                <a:solidFill>
                  <a:srgbClr val="074733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Plastic waste has existed for decades, continuously accumulating and spreading, yet there is still no effective solution to completely control it.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610541" y="4928821"/>
            <a:ext cx="8049169" cy="1885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  <a:spcBef>
                <a:spcPct val="0"/>
              </a:spcBef>
            </a:pPr>
            <a:r>
              <a:rPr lang="en-US" sz="2713">
                <a:solidFill>
                  <a:srgbClr val="074733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Its</a:t>
            </a:r>
            <a:r>
              <a:rPr lang="en-US" sz="2713">
                <a:solidFill>
                  <a:srgbClr val="074733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consequences are becoming increasingly severe, threatening the human living environment and ecosystems worldwide.</a:t>
            </a:r>
          </a:p>
          <a:p>
            <a:pPr algn="l">
              <a:lnSpc>
                <a:spcPts val="3799"/>
              </a:lnSpc>
              <a:spcBef>
                <a:spcPct val="0"/>
              </a:spcBef>
            </a:pPr>
          </a:p>
        </p:txBody>
      </p:sp>
      <p:grpSp>
        <p:nvGrpSpPr>
          <p:cNvPr name="Group 37" id="37"/>
          <p:cNvGrpSpPr/>
          <p:nvPr/>
        </p:nvGrpSpPr>
        <p:grpSpPr>
          <a:xfrm rot="0">
            <a:off x="5237786" y="7039669"/>
            <a:ext cx="8613776" cy="1952865"/>
            <a:chOff x="0" y="0"/>
            <a:chExt cx="2268649" cy="51433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268649" cy="514335"/>
            </a:xfrm>
            <a:custGeom>
              <a:avLst/>
              <a:gdLst/>
              <a:ahLst/>
              <a:cxnLst/>
              <a:rect r="r" b="b" t="t" l="l"/>
              <a:pathLst>
                <a:path h="514335" w="2268649">
                  <a:moveTo>
                    <a:pt x="45838" y="0"/>
                  </a:moveTo>
                  <a:lnTo>
                    <a:pt x="2222811" y="0"/>
                  </a:lnTo>
                  <a:cubicBezTo>
                    <a:pt x="2248127" y="0"/>
                    <a:pt x="2268649" y="20522"/>
                    <a:pt x="2268649" y="45838"/>
                  </a:cubicBezTo>
                  <a:lnTo>
                    <a:pt x="2268649" y="468497"/>
                  </a:lnTo>
                  <a:cubicBezTo>
                    <a:pt x="2268649" y="493812"/>
                    <a:pt x="2248127" y="514335"/>
                    <a:pt x="2222811" y="514335"/>
                  </a:cubicBezTo>
                  <a:lnTo>
                    <a:pt x="45838" y="514335"/>
                  </a:lnTo>
                  <a:cubicBezTo>
                    <a:pt x="20522" y="514335"/>
                    <a:pt x="0" y="493812"/>
                    <a:pt x="0" y="468497"/>
                  </a:cubicBezTo>
                  <a:lnTo>
                    <a:pt x="0" y="45838"/>
                  </a:lnTo>
                  <a:cubicBezTo>
                    <a:pt x="0" y="20522"/>
                    <a:pt x="20522" y="0"/>
                    <a:pt x="45838" y="0"/>
                  </a:cubicBez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2268649" cy="552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5520090" y="7269342"/>
            <a:ext cx="8139620" cy="142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74733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Plastic waste significantly impacts on ocean and terrestrial ecosystem, water source, the economic value of land and living area.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708" t="0" r="-8708" b="-1741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8806" y="5591772"/>
            <a:ext cx="20185611" cy="5554673"/>
            <a:chOff x="0" y="0"/>
            <a:chExt cx="702580" cy="1933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2580" cy="193336"/>
            </a:xfrm>
            <a:custGeom>
              <a:avLst/>
              <a:gdLst/>
              <a:ahLst/>
              <a:cxnLst/>
              <a:rect r="r" b="b" t="t" l="l"/>
              <a:pathLst>
                <a:path h="193336" w="702580">
                  <a:moveTo>
                    <a:pt x="0" y="0"/>
                  </a:moveTo>
                  <a:lnTo>
                    <a:pt x="702580" y="0"/>
                  </a:lnTo>
                  <a:lnTo>
                    <a:pt x="702580" y="193336"/>
                  </a:lnTo>
                  <a:lnTo>
                    <a:pt x="0" y="193336"/>
                  </a:lnTo>
                  <a:close/>
                </a:path>
              </a:pathLst>
            </a:custGeom>
            <a:solidFill>
              <a:srgbClr val="2885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02580" cy="231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670519" y="805390"/>
            <a:ext cx="17604623" cy="7030034"/>
          </a:xfrm>
          <a:custGeom>
            <a:avLst/>
            <a:gdLst/>
            <a:ahLst/>
            <a:cxnLst/>
            <a:rect r="r" b="b" t="t" l="l"/>
            <a:pathLst>
              <a:path h="7030034" w="17604623">
                <a:moveTo>
                  <a:pt x="0" y="0"/>
                </a:moveTo>
                <a:lnTo>
                  <a:pt x="17604623" y="0"/>
                </a:lnTo>
                <a:lnTo>
                  <a:pt x="17604623" y="7030034"/>
                </a:lnTo>
                <a:lnTo>
                  <a:pt x="0" y="7030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3473" y="3917072"/>
            <a:ext cx="5357235" cy="5456443"/>
          </a:xfrm>
          <a:custGeom>
            <a:avLst/>
            <a:gdLst/>
            <a:ahLst/>
            <a:cxnLst/>
            <a:rect r="r" b="b" t="t" l="l"/>
            <a:pathLst>
              <a:path h="5456443" w="5357235">
                <a:moveTo>
                  <a:pt x="0" y="0"/>
                </a:moveTo>
                <a:lnTo>
                  <a:pt x="5357234" y="0"/>
                </a:lnTo>
                <a:lnTo>
                  <a:pt x="5357234" y="5456443"/>
                </a:lnTo>
                <a:lnTo>
                  <a:pt x="0" y="5456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86246" y="-1078572"/>
            <a:ext cx="2667928" cy="2667928"/>
          </a:xfrm>
          <a:custGeom>
            <a:avLst/>
            <a:gdLst/>
            <a:ahLst/>
            <a:cxnLst/>
            <a:rect r="r" b="b" t="t" l="l"/>
            <a:pathLst>
              <a:path h="2667928" w="2667928">
                <a:moveTo>
                  <a:pt x="0" y="0"/>
                </a:moveTo>
                <a:lnTo>
                  <a:pt x="2667928" y="0"/>
                </a:lnTo>
                <a:lnTo>
                  <a:pt x="2667928" y="2667928"/>
                </a:lnTo>
                <a:lnTo>
                  <a:pt x="0" y="26679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25322" y="7399558"/>
            <a:ext cx="4290197" cy="3681769"/>
          </a:xfrm>
          <a:custGeom>
            <a:avLst/>
            <a:gdLst/>
            <a:ahLst/>
            <a:cxnLst/>
            <a:rect r="r" b="b" t="t" l="l"/>
            <a:pathLst>
              <a:path h="3681769" w="4290197">
                <a:moveTo>
                  <a:pt x="0" y="0"/>
                </a:moveTo>
                <a:lnTo>
                  <a:pt x="4290198" y="0"/>
                </a:lnTo>
                <a:lnTo>
                  <a:pt x="4290198" y="3681769"/>
                </a:lnTo>
                <a:lnTo>
                  <a:pt x="0" y="36817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4722394" y="2305158"/>
            <a:ext cx="2896054" cy="4340135"/>
          </a:xfrm>
          <a:custGeom>
            <a:avLst/>
            <a:gdLst/>
            <a:ahLst/>
            <a:cxnLst/>
            <a:rect r="r" b="b" t="t" l="l"/>
            <a:pathLst>
              <a:path h="4340135" w="2896054">
                <a:moveTo>
                  <a:pt x="2896054" y="0"/>
                </a:moveTo>
                <a:lnTo>
                  <a:pt x="0" y="0"/>
                </a:lnTo>
                <a:lnTo>
                  <a:pt x="0" y="4340135"/>
                </a:lnTo>
                <a:lnTo>
                  <a:pt x="2896054" y="4340135"/>
                </a:lnTo>
                <a:lnTo>
                  <a:pt x="289605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367936" y="5276685"/>
            <a:ext cx="449763" cy="44976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497513" y="2080277"/>
            <a:ext cx="449763" cy="44976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054174" y="4025463"/>
            <a:ext cx="449763" cy="44976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526480" y="9258300"/>
            <a:ext cx="449763" cy="44976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814104" y="4700107"/>
            <a:ext cx="7144284" cy="4072823"/>
            <a:chOff x="0" y="0"/>
            <a:chExt cx="1881622" cy="107267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81622" cy="1072678"/>
            </a:xfrm>
            <a:custGeom>
              <a:avLst/>
              <a:gdLst/>
              <a:ahLst/>
              <a:cxnLst/>
              <a:rect r="r" b="b" t="t" l="l"/>
              <a:pathLst>
                <a:path h="1072678" w="1881622">
                  <a:moveTo>
                    <a:pt x="55266" y="0"/>
                  </a:moveTo>
                  <a:lnTo>
                    <a:pt x="1826356" y="0"/>
                  </a:lnTo>
                  <a:cubicBezTo>
                    <a:pt x="1856879" y="0"/>
                    <a:pt x="1881622" y="24744"/>
                    <a:pt x="1881622" y="55266"/>
                  </a:cubicBezTo>
                  <a:lnTo>
                    <a:pt x="1881622" y="1017411"/>
                  </a:lnTo>
                  <a:cubicBezTo>
                    <a:pt x="1881622" y="1047934"/>
                    <a:pt x="1856879" y="1072678"/>
                    <a:pt x="1826356" y="1072678"/>
                  </a:cubicBezTo>
                  <a:lnTo>
                    <a:pt x="55266" y="1072678"/>
                  </a:lnTo>
                  <a:cubicBezTo>
                    <a:pt x="40609" y="1072678"/>
                    <a:pt x="26552" y="1066855"/>
                    <a:pt x="16187" y="1056491"/>
                  </a:cubicBezTo>
                  <a:cubicBezTo>
                    <a:pt x="5823" y="1046126"/>
                    <a:pt x="0" y="1032069"/>
                    <a:pt x="0" y="1017411"/>
                  </a:cubicBezTo>
                  <a:lnTo>
                    <a:pt x="0" y="55266"/>
                  </a:lnTo>
                  <a:cubicBezTo>
                    <a:pt x="0" y="24744"/>
                    <a:pt x="24744" y="0"/>
                    <a:pt x="55266" y="0"/>
                  </a:cubicBezTo>
                  <a:close/>
                </a:path>
              </a:pathLst>
            </a:custGeom>
            <a:solidFill>
              <a:srgbClr val="11676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881622" cy="1110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1371600"/>
            <a:ext cx="5901042" cy="2253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10237" b="true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List of contents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606524" y="4837699"/>
            <a:ext cx="5672532" cy="3711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81"/>
              </a:lnSpc>
            </a:pPr>
            <a:r>
              <a:rPr lang="en-US" b="true" sz="3486" spc="163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I. Environmental Problem</a:t>
            </a:r>
          </a:p>
          <a:p>
            <a:pPr algn="just">
              <a:lnSpc>
                <a:spcPts val="4881"/>
              </a:lnSpc>
            </a:pPr>
            <a:r>
              <a:rPr lang="en-US" b="true" sz="3486" spc="163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II. Reason and Novelty</a:t>
            </a:r>
          </a:p>
          <a:p>
            <a:pPr algn="just">
              <a:lnSpc>
                <a:spcPts val="4881"/>
              </a:lnSpc>
            </a:pPr>
            <a:r>
              <a:rPr lang="en-US" b="true" sz="3486" spc="163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III. Key Activities </a:t>
            </a:r>
          </a:p>
          <a:p>
            <a:pPr algn="just">
              <a:lnSpc>
                <a:spcPts val="4881"/>
              </a:lnSpc>
            </a:pPr>
            <a:r>
              <a:rPr lang="en-US" b="true" sz="3486" spc="163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IV. Human Resources</a:t>
            </a:r>
          </a:p>
          <a:p>
            <a:pPr algn="just">
              <a:lnSpc>
                <a:spcPts val="4881"/>
              </a:lnSpc>
            </a:pPr>
            <a:r>
              <a:rPr lang="en-US" b="true" sz="3486" spc="163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V. Estimated Budget </a:t>
            </a:r>
          </a:p>
          <a:p>
            <a:pPr algn="just">
              <a:lnSpc>
                <a:spcPts val="4881"/>
              </a:lnSpc>
            </a:pPr>
            <a:r>
              <a:rPr lang="en-US" b="true" sz="3486" spc="163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VI. Risk Prediction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BF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53789" y="5593263"/>
            <a:ext cx="20185611" cy="5554673"/>
            <a:chOff x="0" y="0"/>
            <a:chExt cx="702580" cy="1933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2580" cy="193336"/>
            </a:xfrm>
            <a:custGeom>
              <a:avLst/>
              <a:gdLst/>
              <a:ahLst/>
              <a:cxnLst/>
              <a:rect r="r" b="b" t="t" l="l"/>
              <a:pathLst>
                <a:path h="193336" w="702580">
                  <a:moveTo>
                    <a:pt x="0" y="0"/>
                  </a:moveTo>
                  <a:lnTo>
                    <a:pt x="702580" y="0"/>
                  </a:lnTo>
                  <a:lnTo>
                    <a:pt x="702580" y="193336"/>
                  </a:lnTo>
                  <a:lnTo>
                    <a:pt x="0" y="193336"/>
                  </a:lnTo>
                  <a:close/>
                </a:path>
              </a:pathLst>
            </a:custGeom>
            <a:solidFill>
              <a:srgbClr val="2885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02580" cy="231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8577" y="-147083"/>
            <a:ext cx="17604623" cy="7030034"/>
          </a:xfrm>
          <a:custGeom>
            <a:avLst/>
            <a:gdLst/>
            <a:ahLst/>
            <a:cxnLst/>
            <a:rect r="r" b="b" t="t" l="l"/>
            <a:pathLst>
              <a:path h="7030034" w="17604623">
                <a:moveTo>
                  <a:pt x="0" y="0"/>
                </a:moveTo>
                <a:lnTo>
                  <a:pt x="17604624" y="0"/>
                </a:lnTo>
                <a:lnTo>
                  <a:pt x="17604624" y="7030035"/>
                </a:lnTo>
                <a:lnTo>
                  <a:pt x="0" y="703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345809" y="1815351"/>
            <a:ext cx="8936061" cy="5877142"/>
            <a:chOff x="0" y="0"/>
            <a:chExt cx="2353530" cy="15478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53530" cy="1547889"/>
            </a:xfrm>
            <a:custGeom>
              <a:avLst/>
              <a:gdLst/>
              <a:ahLst/>
              <a:cxnLst/>
              <a:rect r="r" b="b" t="t" l="l"/>
              <a:pathLst>
                <a:path h="1547889" w="2353530">
                  <a:moveTo>
                    <a:pt x="44185" y="0"/>
                  </a:moveTo>
                  <a:lnTo>
                    <a:pt x="2309346" y="0"/>
                  </a:lnTo>
                  <a:cubicBezTo>
                    <a:pt x="2333748" y="0"/>
                    <a:pt x="2353530" y="19782"/>
                    <a:pt x="2353530" y="44185"/>
                  </a:cubicBezTo>
                  <a:lnTo>
                    <a:pt x="2353530" y="1503705"/>
                  </a:lnTo>
                  <a:cubicBezTo>
                    <a:pt x="2353530" y="1528107"/>
                    <a:pt x="2333748" y="1547889"/>
                    <a:pt x="2309346" y="1547889"/>
                  </a:cubicBezTo>
                  <a:lnTo>
                    <a:pt x="44185" y="1547889"/>
                  </a:lnTo>
                  <a:cubicBezTo>
                    <a:pt x="19782" y="1547889"/>
                    <a:pt x="0" y="1528107"/>
                    <a:pt x="0" y="1503705"/>
                  </a:cubicBezTo>
                  <a:lnTo>
                    <a:pt x="0" y="44185"/>
                  </a:lnTo>
                  <a:cubicBezTo>
                    <a:pt x="0" y="19782"/>
                    <a:pt x="19782" y="0"/>
                    <a:pt x="44185" y="0"/>
                  </a:cubicBezTo>
                  <a:close/>
                </a:path>
              </a:pathLst>
            </a:custGeom>
            <a:solidFill>
              <a:srgbClr val="11676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53530" cy="1585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14146" y="5400675"/>
            <a:ext cx="4767578" cy="4377191"/>
            <a:chOff x="0" y="0"/>
            <a:chExt cx="1255658" cy="11528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5658" cy="1152840"/>
            </a:xfrm>
            <a:custGeom>
              <a:avLst/>
              <a:gdLst/>
              <a:ahLst/>
              <a:cxnLst/>
              <a:rect r="r" b="b" t="t" l="l"/>
              <a:pathLst>
                <a:path h="1152840" w="1255658">
                  <a:moveTo>
                    <a:pt x="82817" y="0"/>
                  </a:moveTo>
                  <a:lnTo>
                    <a:pt x="1172841" y="0"/>
                  </a:lnTo>
                  <a:cubicBezTo>
                    <a:pt x="1194806" y="0"/>
                    <a:pt x="1215870" y="8725"/>
                    <a:pt x="1231402" y="24257"/>
                  </a:cubicBezTo>
                  <a:cubicBezTo>
                    <a:pt x="1246933" y="39788"/>
                    <a:pt x="1255658" y="60853"/>
                    <a:pt x="1255658" y="82817"/>
                  </a:cubicBezTo>
                  <a:lnTo>
                    <a:pt x="1255658" y="1070023"/>
                  </a:lnTo>
                  <a:cubicBezTo>
                    <a:pt x="1255658" y="1091988"/>
                    <a:pt x="1246933" y="1113053"/>
                    <a:pt x="1231402" y="1128584"/>
                  </a:cubicBezTo>
                  <a:cubicBezTo>
                    <a:pt x="1215870" y="1144115"/>
                    <a:pt x="1194806" y="1152840"/>
                    <a:pt x="1172841" y="1152840"/>
                  </a:cubicBezTo>
                  <a:lnTo>
                    <a:pt x="82817" y="1152840"/>
                  </a:lnTo>
                  <a:cubicBezTo>
                    <a:pt x="60853" y="1152840"/>
                    <a:pt x="39788" y="1144115"/>
                    <a:pt x="24257" y="1128584"/>
                  </a:cubicBezTo>
                  <a:cubicBezTo>
                    <a:pt x="8725" y="1113053"/>
                    <a:pt x="0" y="1091988"/>
                    <a:pt x="0" y="1070023"/>
                  </a:cubicBezTo>
                  <a:lnTo>
                    <a:pt x="0" y="82817"/>
                  </a:lnTo>
                  <a:cubicBezTo>
                    <a:pt x="0" y="60853"/>
                    <a:pt x="8725" y="39788"/>
                    <a:pt x="24257" y="24257"/>
                  </a:cubicBezTo>
                  <a:cubicBezTo>
                    <a:pt x="39788" y="8725"/>
                    <a:pt x="60853" y="0"/>
                    <a:pt x="82817" y="0"/>
                  </a:cubicBezTo>
                  <a:close/>
                </a:path>
              </a:pathLst>
            </a:custGeom>
            <a:solidFill>
              <a:srgbClr val="1167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55658" cy="1190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78937" y="3800581"/>
            <a:ext cx="449763" cy="44976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290317" y="803819"/>
            <a:ext cx="449763" cy="44976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7066967" y="5143500"/>
            <a:ext cx="449763" cy="44976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304599" y="5869122"/>
            <a:ext cx="449763" cy="44976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066967" y="7106543"/>
            <a:ext cx="832249" cy="1457762"/>
          </a:xfrm>
          <a:custGeom>
            <a:avLst/>
            <a:gdLst/>
            <a:ahLst/>
            <a:cxnLst/>
            <a:rect r="r" b="b" t="t" l="l"/>
            <a:pathLst>
              <a:path h="1457762" w="832249">
                <a:moveTo>
                  <a:pt x="0" y="0"/>
                </a:moveTo>
                <a:lnTo>
                  <a:pt x="832250" y="0"/>
                </a:lnTo>
                <a:lnTo>
                  <a:pt x="832250" y="1457762"/>
                </a:lnTo>
                <a:lnTo>
                  <a:pt x="0" y="1457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5400000">
            <a:off x="4876517" y="7103487"/>
            <a:ext cx="3755690" cy="4114800"/>
          </a:xfrm>
          <a:custGeom>
            <a:avLst/>
            <a:gdLst/>
            <a:ahLst/>
            <a:cxnLst/>
            <a:rect r="r" b="b" t="t" l="l"/>
            <a:pathLst>
              <a:path h="4114800" w="3755690">
                <a:moveTo>
                  <a:pt x="0" y="0"/>
                </a:moveTo>
                <a:lnTo>
                  <a:pt x="3755690" y="0"/>
                </a:lnTo>
                <a:lnTo>
                  <a:pt x="37556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570690" y="5334000"/>
            <a:ext cx="8361408" cy="190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Redu</a:t>
            </a:r>
            <a:r>
              <a:rPr lang="en-US" sz="270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ce pressure on the waste management system.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Increase the efficiency of the recycling chain.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Encourage personal and corporate responsibility.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3272269" y="7211318"/>
            <a:ext cx="5216358" cy="3710135"/>
          </a:xfrm>
          <a:custGeom>
            <a:avLst/>
            <a:gdLst/>
            <a:ahLst/>
            <a:cxnLst/>
            <a:rect r="r" b="b" t="t" l="l"/>
            <a:pathLst>
              <a:path h="3710135" w="5216358">
                <a:moveTo>
                  <a:pt x="0" y="0"/>
                </a:moveTo>
                <a:lnTo>
                  <a:pt x="5216358" y="0"/>
                </a:lnTo>
                <a:lnTo>
                  <a:pt x="5216358" y="3710135"/>
                </a:lnTo>
                <a:lnTo>
                  <a:pt x="0" y="3710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007154" y="275826"/>
            <a:ext cx="2119627" cy="2119627"/>
          </a:xfrm>
          <a:custGeom>
            <a:avLst/>
            <a:gdLst/>
            <a:ahLst/>
            <a:cxnLst/>
            <a:rect r="r" b="b" t="t" l="l"/>
            <a:pathLst>
              <a:path h="2119627" w="2119627">
                <a:moveTo>
                  <a:pt x="0" y="0"/>
                </a:moveTo>
                <a:lnTo>
                  <a:pt x="2119627" y="0"/>
                </a:lnTo>
                <a:lnTo>
                  <a:pt x="2119627" y="2119627"/>
                </a:lnTo>
                <a:lnTo>
                  <a:pt x="0" y="21196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803819" y="415606"/>
            <a:ext cx="5711380" cy="215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9"/>
              </a:lnSpc>
              <a:spcBef>
                <a:spcPct val="0"/>
              </a:spcBef>
            </a:pPr>
            <a:r>
              <a:rPr lang="en-US" b="true" sz="6099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Reasons for EcoExchange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716023" y="2004913"/>
            <a:ext cx="8070743" cy="87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11" indent="-313055" lvl="1">
              <a:lnSpc>
                <a:spcPts val="3393"/>
              </a:lnSpc>
              <a:buAutoNum type="arabicPeriod" startAt="1"/>
            </a:pPr>
            <a:r>
              <a:rPr lang="en-US" b="true" sz="2900">
                <a:solidFill>
                  <a:srgbClr val="FAC75B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L</a:t>
            </a:r>
            <a:r>
              <a:rPr lang="en-US" b="true" sz="2900">
                <a:solidFill>
                  <a:srgbClr val="FAC75B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ack of Awareness and Concrete Actions in Plastic Recycling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093693" y="2844637"/>
            <a:ext cx="7786755" cy="142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Lack of Information and Clear Guidance.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No Habit of Waste Sorting at the Source.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Plastic Recycling Hasn't Become a Daily Habit.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945183" y="4392404"/>
            <a:ext cx="7737313" cy="87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b="true" sz="2900">
                <a:solidFill>
                  <a:srgbClr val="FAC75B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2. </a:t>
            </a:r>
            <a:r>
              <a:rPr lang="en-US" b="true" sz="2900">
                <a:solidFill>
                  <a:srgbClr val="FAC75B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Promoting the "Returning Plastic Waste to the Source" Model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49369" y="5583738"/>
            <a:ext cx="4897132" cy="87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3"/>
              </a:lnSpc>
              <a:spcBef>
                <a:spcPct val="0"/>
              </a:spcBef>
            </a:pPr>
            <a:r>
              <a:rPr lang="en-US" b="true" sz="2900" strike="noStrike" u="none">
                <a:solidFill>
                  <a:srgbClr val="FAC75B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3. Spreading a Green Lifestyle in the Community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94497" y="6589296"/>
            <a:ext cx="4336459" cy="285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The </a:t>
            </a:r>
            <a:r>
              <a:rPr lang="en-US" sz="270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spread of the green living movement.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The influence of the younger generation.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Promote more participation.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56382" y="4745075"/>
            <a:ext cx="14098581" cy="5629970"/>
          </a:xfrm>
          <a:custGeom>
            <a:avLst/>
            <a:gdLst/>
            <a:ahLst/>
            <a:cxnLst/>
            <a:rect r="r" b="b" t="t" l="l"/>
            <a:pathLst>
              <a:path h="5629970" w="14098581">
                <a:moveTo>
                  <a:pt x="0" y="0"/>
                </a:moveTo>
                <a:lnTo>
                  <a:pt x="14098581" y="0"/>
                </a:lnTo>
                <a:lnTo>
                  <a:pt x="14098581" y="5629971"/>
                </a:lnTo>
                <a:lnTo>
                  <a:pt x="0" y="56299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6297803" y="4906226"/>
            <a:ext cx="14098581" cy="5629970"/>
          </a:xfrm>
          <a:custGeom>
            <a:avLst/>
            <a:gdLst/>
            <a:ahLst/>
            <a:cxnLst/>
            <a:rect r="r" b="b" t="t" l="l"/>
            <a:pathLst>
              <a:path h="5629970" w="14098581">
                <a:moveTo>
                  <a:pt x="14098582" y="0"/>
                </a:moveTo>
                <a:lnTo>
                  <a:pt x="0" y="0"/>
                </a:lnTo>
                <a:lnTo>
                  <a:pt x="0" y="5629970"/>
                </a:lnTo>
                <a:lnTo>
                  <a:pt x="14098582" y="5629970"/>
                </a:lnTo>
                <a:lnTo>
                  <a:pt x="14098582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48806" y="9422459"/>
            <a:ext cx="20185611" cy="5554673"/>
            <a:chOff x="0" y="0"/>
            <a:chExt cx="702580" cy="1933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2580" cy="193336"/>
            </a:xfrm>
            <a:custGeom>
              <a:avLst/>
              <a:gdLst/>
              <a:ahLst/>
              <a:cxnLst/>
              <a:rect r="r" b="b" t="t" l="l"/>
              <a:pathLst>
                <a:path h="193336" w="702580">
                  <a:moveTo>
                    <a:pt x="0" y="0"/>
                  </a:moveTo>
                  <a:lnTo>
                    <a:pt x="702580" y="0"/>
                  </a:lnTo>
                  <a:lnTo>
                    <a:pt x="702580" y="193336"/>
                  </a:lnTo>
                  <a:lnTo>
                    <a:pt x="0" y="193336"/>
                  </a:lnTo>
                  <a:close/>
                </a:path>
              </a:pathLst>
            </a:custGeom>
            <a:solidFill>
              <a:srgbClr val="28857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02580" cy="231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934755" y="4014227"/>
            <a:ext cx="10422977" cy="3605630"/>
            <a:chOff x="0" y="0"/>
            <a:chExt cx="2745146" cy="9496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45146" cy="949631"/>
            </a:xfrm>
            <a:custGeom>
              <a:avLst/>
              <a:gdLst/>
              <a:ahLst/>
              <a:cxnLst/>
              <a:rect r="r" b="b" t="t" l="l"/>
              <a:pathLst>
                <a:path h="949631" w="2745146">
                  <a:moveTo>
                    <a:pt x="37881" y="0"/>
                  </a:moveTo>
                  <a:lnTo>
                    <a:pt x="2707265" y="0"/>
                  </a:lnTo>
                  <a:cubicBezTo>
                    <a:pt x="2717311" y="0"/>
                    <a:pt x="2726947" y="3991"/>
                    <a:pt x="2734051" y="11095"/>
                  </a:cubicBezTo>
                  <a:cubicBezTo>
                    <a:pt x="2741155" y="18199"/>
                    <a:pt x="2745146" y="27835"/>
                    <a:pt x="2745146" y="37881"/>
                  </a:cubicBezTo>
                  <a:lnTo>
                    <a:pt x="2745146" y="911750"/>
                  </a:lnTo>
                  <a:cubicBezTo>
                    <a:pt x="2745146" y="921796"/>
                    <a:pt x="2741155" y="931432"/>
                    <a:pt x="2734051" y="938536"/>
                  </a:cubicBezTo>
                  <a:cubicBezTo>
                    <a:pt x="2726947" y="945640"/>
                    <a:pt x="2717311" y="949631"/>
                    <a:pt x="2707265" y="949631"/>
                  </a:cubicBezTo>
                  <a:lnTo>
                    <a:pt x="37881" y="949631"/>
                  </a:lnTo>
                  <a:cubicBezTo>
                    <a:pt x="27835" y="949631"/>
                    <a:pt x="18199" y="945640"/>
                    <a:pt x="11095" y="938536"/>
                  </a:cubicBezTo>
                  <a:cubicBezTo>
                    <a:pt x="3991" y="931432"/>
                    <a:pt x="0" y="921796"/>
                    <a:pt x="0" y="911750"/>
                  </a:cubicBezTo>
                  <a:lnTo>
                    <a:pt x="0" y="37881"/>
                  </a:lnTo>
                  <a:cubicBezTo>
                    <a:pt x="0" y="27835"/>
                    <a:pt x="3991" y="18199"/>
                    <a:pt x="11095" y="11095"/>
                  </a:cubicBezTo>
                  <a:cubicBezTo>
                    <a:pt x="18199" y="3991"/>
                    <a:pt x="27835" y="0"/>
                    <a:pt x="378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45146" cy="987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17720" y="5554401"/>
            <a:ext cx="2741423" cy="4130912"/>
          </a:xfrm>
          <a:custGeom>
            <a:avLst/>
            <a:gdLst/>
            <a:ahLst/>
            <a:cxnLst/>
            <a:rect r="r" b="b" t="t" l="l"/>
            <a:pathLst>
              <a:path h="4130912" w="2741423">
                <a:moveTo>
                  <a:pt x="0" y="0"/>
                </a:moveTo>
                <a:lnTo>
                  <a:pt x="2741423" y="0"/>
                </a:lnTo>
                <a:lnTo>
                  <a:pt x="2741423" y="4130912"/>
                </a:lnTo>
                <a:lnTo>
                  <a:pt x="0" y="41309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479684" y="-1769045"/>
            <a:ext cx="4599045" cy="4599045"/>
          </a:xfrm>
          <a:custGeom>
            <a:avLst/>
            <a:gdLst/>
            <a:ahLst/>
            <a:cxnLst/>
            <a:rect r="r" b="b" t="t" l="l"/>
            <a:pathLst>
              <a:path h="4599045" w="4599045">
                <a:moveTo>
                  <a:pt x="0" y="0"/>
                </a:moveTo>
                <a:lnTo>
                  <a:pt x="4599045" y="0"/>
                </a:lnTo>
                <a:lnTo>
                  <a:pt x="4599045" y="4599044"/>
                </a:lnTo>
                <a:lnTo>
                  <a:pt x="0" y="45990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623974">
            <a:off x="-477044" y="4166253"/>
            <a:ext cx="5285517" cy="1479945"/>
          </a:xfrm>
          <a:custGeom>
            <a:avLst/>
            <a:gdLst/>
            <a:ahLst/>
            <a:cxnLst/>
            <a:rect r="r" b="b" t="t" l="l"/>
            <a:pathLst>
              <a:path h="1479945" w="5285517">
                <a:moveTo>
                  <a:pt x="0" y="0"/>
                </a:moveTo>
                <a:lnTo>
                  <a:pt x="5285517" y="0"/>
                </a:lnTo>
                <a:lnTo>
                  <a:pt x="5285517" y="1479945"/>
                </a:lnTo>
                <a:lnTo>
                  <a:pt x="0" y="14799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38679">
            <a:off x="16217469" y="1369672"/>
            <a:ext cx="1399032" cy="4114800"/>
          </a:xfrm>
          <a:custGeom>
            <a:avLst/>
            <a:gdLst/>
            <a:ahLst/>
            <a:cxnLst/>
            <a:rect r="r" b="b" t="t" l="l"/>
            <a:pathLst>
              <a:path h="4114800" w="1399032">
                <a:moveTo>
                  <a:pt x="0" y="0"/>
                </a:moveTo>
                <a:lnTo>
                  <a:pt x="1399032" y="0"/>
                </a:lnTo>
                <a:lnTo>
                  <a:pt x="13990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411076">
            <a:off x="-1893662" y="1165567"/>
            <a:ext cx="5053110" cy="2682742"/>
          </a:xfrm>
          <a:custGeom>
            <a:avLst/>
            <a:gdLst/>
            <a:ahLst/>
            <a:cxnLst/>
            <a:rect r="r" b="b" t="t" l="l"/>
            <a:pathLst>
              <a:path h="2682742" w="5053110">
                <a:moveTo>
                  <a:pt x="0" y="0"/>
                </a:moveTo>
                <a:lnTo>
                  <a:pt x="5053111" y="0"/>
                </a:lnTo>
                <a:lnTo>
                  <a:pt x="5053111" y="2682742"/>
                </a:lnTo>
                <a:lnTo>
                  <a:pt x="0" y="26827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754540" y="-1231769"/>
            <a:ext cx="5053110" cy="2682742"/>
          </a:xfrm>
          <a:custGeom>
            <a:avLst/>
            <a:gdLst/>
            <a:ahLst/>
            <a:cxnLst/>
            <a:rect r="r" b="b" t="t" l="l"/>
            <a:pathLst>
              <a:path h="2682742" w="5053110">
                <a:moveTo>
                  <a:pt x="0" y="0"/>
                </a:moveTo>
                <a:lnTo>
                  <a:pt x="5053111" y="0"/>
                </a:lnTo>
                <a:lnTo>
                  <a:pt x="5053111" y="2682743"/>
                </a:lnTo>
                <a:lnTo>
                  <a:pt x="0" y="268274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187758" y="-981666"/>
            <a:ext cx="2832463" cy="2708865"/>
          </a:xfrm>
          <a:custGeom>
            <a:avLst/>
            <a:gdLst/>
            <a:ahLst/>
            <a:cxnLst/>
            <a:rect r="r" b="b" t="t" l="l"/>
            <a:pathLst>
              <a:path h="2708865" w="2832463">
                <a:moveTo>
                  <a:pt x="0" y="0"/>
                </a:moveTo>
                <a:lnTo>
                  <a:pt x="2832463" y="0"/>
                </a:lnTo>
                <a:lnTo>
                  <a:pt x="2832463" y="2708865"/>
                </a:lnTo>
                <a:lnTo>
                  <a:pt x="0" y="2708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797382" y="6773294"/>
            <a:ext cx="2549921" cy="3116570"/>
          </a:xfrm>
          <a:custGeom>
            <a:avLst/>
            <a:gdLst/>
            <a:ahLst/>
            <a:cxnLst/>
            <a:rect r="r" b="b" t="t" l="l"/>
            <a:pathLst>
              <a:path h="3116570" w="2549921">
                <a:moveTo>
                  <a:pt x="0" y="0"/>
                </a:moveTo>
                <a:lnTo>
                  <a:pt x="2549921" y="0"/>
                </a:lnTo>
                <a:lnTo>
                  <a:pt x="2549921" y="3116571"/>
                </a:lnTo>
                <a:lnTo>
                  <a:pt x="0" y="311657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24942" y="1144919"/>
            <a:ext cx="17838117" cy="243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b="true" sz="8884" spc="213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Novelty of </a:t>
            </a:r>
          </a:p>
          <a:p>
            <a:pPr algn="ctr">
              <a:lnSpc>
                <a:spcPts val="9239"/>
              </a:lnSpc>
            </a:pPr>
            <a:r>
              <a:rPr lang="en-US" b="true" sz="8884" spc="213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EcoExchange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4803164" y="3371681"/>
            <a:ext cx="449763" cy="44976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797311" y="724986"/>
            <a:ext cx="449763" cy="44976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51488" y="4097393"/>
            <a:ext cx="449763" cy="44976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165715" y="578937"/>
            <a:ext cx="449763" cy="44976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577688" y="1028700"/>
            <a:ext cx="449763" cy="44976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32894" y="8106698"/>
            <a:ext cx="449763" cy="449763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4352807" y="8556461"/>
            <a:ext cx="449763" cy="44976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2281096" y="4535299"/>
            <a:ext cx="6749816" cy="6049523"/>
          </a:xfrm>
          <a:custGeom>
            <a:avLst/>
            <a:gdLst/>
            <a:ahLst/>
            <a:cxnLst/>
            <a:rect r="r" b="b" t="t" l="l"/>
            <a:pathLst>
              <a:path h="6049523" w="6749816">
                <a:moveTo>
                  <a:pt x="0" y="0"/>
                </a:moveTo>
                <a:lnTo>
                  <a:pt x="6749816" y="0"/>
                </a:lnTo>
                <a:lnTo>
                  <a:pt x="6749816" y="6049523"/>
                </a:lnTo>
                <a:lnTo>
                  <a:pt x="0" y="604952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343407" y="4308539"/>
            <a:ext cx="9601185" cy="2574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Implement the "</a:t>
            </a:r>
            <a:r>
              <a:rPr lang="en-US" sz="2899">
                <a:solidFill>
                  <a:srgbClr val="499F54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return plastic waste to source</a:t>
            </a:r>
            <a:r>
              <a:rPr lang="en-US" sz="2899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" model at universities.</a:t>
            </a: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Apply </a:t>
            </a:r>
            <a:r>
              <a:rPr lang="en-US" sz="2899">
                <a:solidFill>
                  <a:srgbClr val="499F54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sorting machine models</a:t>
            </a:r>
            <a:r>
              <a:rPr lang="en-US" sz="2899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– A solution not yet widespread in Vietnam.</a:t>
            </a: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Organize </a:t>
            </a:r>
            <a:r>
              <a:rPr lang="en-US" sz="2899">
                <a:solidFill>
                  <a:srgbClr val="499F54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monthly recycling workshops</a:t>
            </a:r>
            <a:r>
              <a:rPr lang="en-US" sz="2899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for students.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49988" y="4414909"/>
            <a:ext cx="18348530" cy="7327098"/>
          </a:xfrm>
          <a:custGeom>
            <a:avLst/>
            <a:gdLst/>
            <a:ahLst/>
            <a:cxnLst/>
            <a:rect r="r" b="b" t="t" l="l"/>
            <a:pathLst>
              <a:path h="7327098" w="18348530">
                <a:moveTo>
                  <a:pt x="0" y="0"/>
                </a:moveTo>
                <a:lnTo>
                  <a:pt x="18348530" y="0"/>
                </a:lnTo>
                <a:lnTo>
                  <a:pt x="18348530" y="7327098"/>
                </a:lnTo>
                <a:lnTo>
                  <a:pt x="0" y="7327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847908"/>
            <a:ext cx="9356182" cy="5410392"/>
            <a:chOff x="0" y="0"/>
            <a:chExt cx="2464180" cy="14249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64180" cy="1424959"/>
            </a:xfrm>
            <a:custGeom>
              <a:avLst/>
              <a:gdLst/>
              <a:ahLst/>
              <a:cxnLst/>
              <a:rect r="r" b="b" t="t" l="l"/>
              <a:pathLst>
                <a:path h="1424959" w="2464180">
                  <a:moveTo>
                    <a:pt x="42201" y="0"/>
                  </a:moveTo>
                  <a:lnTo>
                    <a:pt x="2421979" y="0"/>
                  </a:lnTo>
                  <a:cubicBezTo>
                    <a:pt x="2433171" y="0"/>
                    <a:pt x="2443905" y="4446"/>
                    <a:pt x="2451819" y="12360"/>
                  </a:cubicBezTo>
                  <a:cubicBezTo>
                    <a:pt x="2459734" y="20274"/>
                    <a:pt x="2464180" y="31008"/>
                    <a:pt x="2464180" y="42201"/>
                  </a:cubicBezTo>
                  <a:lnTo>
                    <a:pt x="2464180" y="1382759"/>
                  </a:lnTo>
                  <a:cubicBezTo>
                    <a:pt x="2464180" y="1393951"/>
                    <a:pt x="2459734" y="1404685"/>
                    <a:pt x="2451819" y="1412599"/>
                  </a:cubicBezTo>
                  <a:cubicBezTo>
                    <a:pt x="2443905" y="1420513"/>
                    <a:pt x="2433171" y="1424959"/>
                    <a:pt x="2421979" y="1424959"/>
                  </a:cubicBezTo>
                  <a:lnTo>
                    <a:pt x="42201" y="1424959"/>
                  </a:lnTo>
                  <a:cubicBezTo>
                    <a:pt x="18894" y="1424959"/>
                    <a:pt x="0" y="1406065"/>
                    <a:pt x="0" y="1382759"/>
                  </a:cubicBezTo>
                  <a:lnTo>
                    <a:pt x="0" y="42201"/>
                  </a:lnTo>
                  <a:cubicBezTo>
                    <a:pt x="0" y="31008"/>
                    <a:pt x="4446" y="20274"/>
                    <a:pt x="12360" y="12360"/>
                  </a:cubicBezTo>
                  <a:cubicBezTo>
                    <a:pt x="20274" y="4446"/>
                    <a:pt x="31008" y="0"/>
                    <a:pt x="422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64180" cy="14630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986291" y="2923662"/>
            <a:ext cx="5675925" cy="6891300"/>
          </a:xfrm>
          <a:custGeom>
            <a:avLst/>
            <a:gdLst/>
            <a:ahLst/>
            <a:cxnLst/>
            <a:rect r="r" b="b" t="t" l="l"/>
            <a:pathLst>
              <a:path h="6891300" w="5675925">
                <a:moveTo>
                  <a:pt x="0" y="0"/>
                </a:moveTo>
                <a:lnTo>
                  <a:pt x="5675925" y="0"/>
                </a:lnTo>
                <a:lnTo>
                  <a:pt x="5675925" y="6891300"/>
                </a:lnTo>
                <a:lnTo>
                  <a:pt x="0" y="6891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09067" y="-856794"/>
            <a:ext cx="3365298" cy="3466131"/>
          </a:xfrm>
          <a:custGeom>
            <a:avLst/>
            <a:gdLst/>
            <a:ahLst/>
            <a:cxnLst/>
            <a:rect r="r" b="b" t="t" l="l"/>
            <a:pathLst>
              <a:path h="3466131" w="3365298">
                <a:moveTo>
                  <a:pt x="0" y="0"/>
                </a:moveTo>
                <a:lnTo>
                  <a:pt x="3365298" y="0"/>
                </a:lnTo>
                <a:lnTo>
                  <a:pt x="3365298" y="3466131"/>
                </a:lnTo>
                <a:lnTo>
                  <a:pt x="0" y="3466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160001" y="1198647"/>
            <a:ext cx="449763" cy="4497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984185" y="2384456"/>
            <a:ext cx="449763" cy="44976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259300" y="3965146"/>
            <a:ext cx="449763" cy="44976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761409" y="3623026"/>
            <a:ext cx="449763" cy="44976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2735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958543" y="5830176"/>
            <a:ext cx="402916" cy="40291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1075204" y="593112"/>
            <a:ext cx="3443541" cy="2171570"/>
          </a:xfrm>
          <a:custGeom>
            <a:avLst/>
            <a:gdLst/>
            <a:ahLst/>
            <a:cxnLst/>
            <a:rect r="r" b="b" t="t" l="l"/>
            <a:pathLst>
              <a:path h="2171570" w="3443541">
                <a:moveTo>
                  <a:pt x="0" y="0"/>
                </a:moveTo>
                <a:lnTo>
                  <a:pt x="3443541" y="0"/>
                </a:lnTo>
                <a:lnTo>
                  <a:pt x="3443541" y="2171570"/>
                </a:lnTo>
                <a:lnTo>
                  <a:pt x="0" y="2171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1507212"/>
            <a:ext cx="6788027" cy="125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6"/>
              </a:lnSpc>
            </a:pPr>
            <a:r>
              <a:rPr lang="en-US" sz="9006" b="true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Project Aims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43278" y="4095796"/>
            <a:ext cx="8413420" cy="485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6071" indent="-268035" lvl="1">
              <a:lnSpc>
                <a:spcPts val="3898"/>
              </a:lnSpc>
              <a:buFont typeface="Arial"/>
              <a:buChar char="•"/>
            </a:pPr>
            <a:r>
              <a:rPr lang="en-US" sz="2482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Raise awareness and promote action for environmental protection through </a:t>
            </a:r>
            <a:r>
              <a:rPr lang="en-US" b="true" sz="2482">
                <a:solidFill>
                  <a:srgbClr val="086A35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Media contents, the Green Count Station, and Workshops.</a:t>
            </a:r>
          </a:p>
          <a:p>
            <a:pPr algn="l" marL="536071" indent="-268035" lvl="1">
              <a:lnSpc>
                <a:spcPts val="3898"/>
              </a:lnSpc>
              <a:buFont typeface="Arial"/>
              <a:buChar char="•"/>
            </a:pPr>
            <a:r>
              <a:rPr lang="en-US" sz="2482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Encouraging action: A convenient collection system for </a:t>
            </a:r>
            <a:r>
              <a:rPr lang="en-US" sz="2482" u="sng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plastic bottles.</a:t>
            </a:r>
          </a:p>
          <a:p>
            <a:pPr algn="l" marL="536071" indent="-268035" lvl="1">
              <a:lnSpc>
                <a:spcPts val="3898"/>
              </a:lnSpc>
              <a:buFont typeface="Arial"/>
              <a:buChar char="•"/>
            </a:pPr>
            <a:r>
              <a:rPr lang="en-US" sz="2482">
                <a:solidFill>
                  <a:srgbClr val="499F54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Creative Reuse</a:t>
            </a:r>
            <a:r>
              <a:rPr lang="en-US" sz="2482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: Turning waste into decorative crafts.</a:t>
            </a:r>
          </a:p>
          <a:p>
            <a:pPr algn="l" marL="536071" indent="-268035" lvl="1">
              <a:lnSpc>
                <a:spcPts val="3898"/>
              </a:lnSpc>
              <a:buFont typeface="Arial"/>
              <a:buChar char="•"/>
            </a:pPr>
            <a:r>
              <a:rPr lang="en-US" sz="2482">
                <a:solidFill>
                  <a:srgbClr val="499F54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Sustainable Model:</a:t>
            </a:r>
            <a:r>
              <a:rPr lang="en-US" sz="2482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Recycling activities are integrated with economic benefits.</a:t>
            </a:r>
          </a:p>
          <a:p>
            <a:pPr algn="l" marL="536071" indent="-268035" lvl="1">
              <a:lnSpc>
                <a:spcPts val="3898"/>
              </a:lnSpc>
              <a:buFont typeface="Arial"/>
              <a:buChar char="•"/>
            </a:pPr>
            <a:r>
              <a:rPr lang="en-US" sz="2482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Witness the transformation of plastic waste into useful </a:t>
            </a:r>
            <a:r>
              <a:rPr lang="en-US" sz="2482">
                <a:solidFill>
                  <a:srgbClr val="499F54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recycled products.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43348" y="-4693662"/>
            <a:ext cx="20614210" cy="8287840"/>
            <a:chOff x="0" y="0"/>
            <a:chExt cx="2021664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21664" cy="812800"/>
            </a:xfrm>
            <a:custGeom>
              <a:avLst/>
              <a:gdLst/>
              <a:ahLst/>
              <a:cxnLst/>
              <a:rect r="r" b="b" t="t" l="l"/>
              <a:pathLst>
                <a:path h="812800" w="2021664">
                  <a:moveTo>
                    <a:pt x="1010832" y="0"/>
                  </a:moveTo>
                  <a:cubicBezTo>
                    <a:pt x="452565" y="0"/>
                    <a:pt x="0" y="181951"/>
                    <a:pt x="0" y="406400"/>
                  </a:cubicBezTo>
                  <a:cubicBezTo>
                    <a:pt x="0" y="630849"/>
                    <a:pt x="452565" y="812800"/>
                    <a:pt x="1010832" y="812800"/>
                  </a:cubicBezTo>
                  <a:cubicBezTo>
                    <a:pt x="1569099" y="812800"/>
                    <a:pt x="2021664" y="630849"/>
                    <a:pt x="2021664" y="406400"/>
                  </a:cubicBezTo>
                  <a:cubicBezTo>
                    <a:pt x="2021664" y="181951"/>
                    <a:pt x="1569099" y="0"/>
                    <a:pt x="1010832" y="0"/>
                  </a:cubicBezTo>
                  <a:close/>
                </a:path>
              </a:pathLst>
            </a:custGeom>
            <a:solidFill>
              <a:srgbClr val="2885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89531" y="38100"/>
              <a:ext cx="164260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-5821608" y="6182805"/>
            <a:ext cx="15403321" cy="6150991"/>
          </a:xfrm>
          <a:custGeom>
            <a:avLst/>
            <a:gdLst/>
            <a:ahLst/>
            <a:cxnLst/>
            <a:rect r="r" b="b" t="t" l="l"/>
            <a:pathLst>
              <a:path h="6150991" w="15403321">
                <a:moveTo>
                  <a:pt x="15403320" y="0"/>
                </a:moveTo>
                <a:lnTo>
                  <a:pt x="0" y="0"/>
                </a:lnTo>
                <a:lnTo>
                  <a:pt x="0" y="6150990"/>
                </a:lnTo>
                <a:lnTo>
                  <a:pt x="15403320" y="6150990"/>
                </a:lnTo>
                <a:lnTo>
                  <a:pt x="1540332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49138" y="5126549"/>
            <a:ext cx="15403321" cy="6150991"/>
          </a:xfrm>
          <a:custGeom>
            <a:avLst/>
            <a:gdLst/>
            <a:ahLst/>
            <a:cxnLst/>
            <a:rect r="r" b="b" t="t" l="l"/>
            <a:pathLst>
              <a:path h="6150991" w="15403321">
                <a:moveTo>
                  <a:pt x="0" y="0"/>
                </a:moveTo>
                <a:lnTo>
                  <a:pt x="15403320" y="0"/>
                </a:lnTo>
                <a:lnTo>
                  <a:pt x="15403320" y="6150991"/>
                </a:lnTo>
                <a:lnTo>
                  <a:pt x="0" y="6150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227557" y="4378882"/>
            <a:ext cx="3247135" cy="3874297"/>
            <a:chOff x="0" y="0"/>
            <a:chExt cx="855213" cy="10203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5213" cy="1020391"/>
            </a:xfrm>
            <a:custGeom>
              <a:avLst/>
              <a:gdLst/>
              <a:ahLst/>
              <a:cxnLst/>
              <a:rect r="r" b="b" t="t" l="l"/>
              <a:pathLst>
                <a:path h="1020391" w="855213">
                  <a:moveTo>
                    <a:pt x="121596" y="0"/>
                  </a:moveTo>
                  <a:lnTo>
                    <a:pt x="733617" y="0"/>
                  </a:lnTo>
                  <a:cubicBezTo>
                    <a:pt x="765866" y="0"/>
                    <a:pt x="796794" y="12811"/>
                    <a:pt x="819598" y="35615"/>
                  </a:cubicBezTo>
                  <a:cubicBezTo>
                    <a:pt x="842402" y="58418"/>
                    <a:pt x="855213" y="89347"/>
                    <a:pt x="855213" y="121596"/>
                  </a:cubicBezTo>
                  <a:lnTo>
                    <a:pt x="855213" y="898795"/>
                  </a:lnTo>
                  <a:cubicBezTo>
                    <a:pt x="855213" y="931045"/>
                    <a:pt x="842402" y="961973"/>
                    <a:pt x="819598" y="984777"/>
                  </a:cubicBezTo>
                  <a:cubicBezTo>
                    <a:pt x="796794" y="1007580"/>
                    <a:pt x="765866" y="1020391"/>
                    <a:pt x="733617" y="1020391"/>
                  </a:cubicBezTo>
                  <a:lnTo>
                    <a:pt x="121596" y="1020391"/>
                  </a:lnTo>
                  <a:cubicBezTo>
                    <a:pt x="89347" y="1020391"/>
                    <a:pt x="58418" y="1007580"/>
                    <a:pt x="35615" y="984777"/>
                  </a:cubicBezTo>
                  <a:cubicBezTo>
                    <a:pt x="12811" y="961973"/>
                    <a:pt x="0" y="931045"/>
                    <a:pt x="0" y="898795"/>
                  </a:cubicBezTo>
                  <a:lnTo>
                    <a:pt x="0" y="121596"/>
                  </a:lnTo>
                  <a:cubicBezTo>
                    <a:pt x="0" y="89347"/>
                    <a:pt x="12811" y="58418"/>
                    <a:pt x="35615" y="35615"/>
                  </a:cubicBezTo>
                  <a:cubicBezTo>
                    <a:pt x="58418" y="12811"/>
                    <a:pt x="89347" y="0"/>
                    <a:pt x="12159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55213" cy="1058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97801" y="4378882"/>
            <a:ext cx="3332284" cy="3879164"/>
            <a:chOff x="0" y="0"/>
            <a:chExt cx="804347" cy="9363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04347" cy="936353"/>
            </a:xfrm>
            <a:custGeom>
              <a:avLst/>
              <a:gdLst/>
              <a:ahLst/>
              <a:cxnLst/>
              <a:rect r="r" b="b" t="t" l="l"/>
              <a:pathLst>
                <a:path h="936353" w="804347">
                  <a:moveTo>
                    <a:pt x="53436" y="0"/>
                  </a:moveTo>
                  <a:lnTo>
                    <a:pt x="750911" y="0"/>
                  </a:lnTo>
                  <a:cubicBezTo>
                    <a:pt x="780423" y="0"/>
                    <a:pt x="804347" y="23924"/>
                    <a:pt x="804347" y="53436"/>
                  </a:cubicBezTo>
                  <a:lnTo>
                    <a:pt x="804347" y="882917"/>
                  </a:lnTo>
                  <a:cubicBezTo>
                    <a:pt x="804347" y="897089"/>
                    <a:pt x="798717" y="910681"/>
                    <a:pt x="788696" y="920702"/>
                  </a:cubicBezTo>
                  <a:cubicBezTo>
                    <a:pt x="778675" y="930724"/>
                    <a:pt x="765083" y="936353"/>
                    <a:pt x="750911" y="936353"/>
                  </a:cubicBezTo>
                  <a:lnTo>
                    <a:pt x="53436" y="936353"/>
                  </a:lnTo>
                  <a:cubicBezTo>
                    <a:pt x="23924" y="936353"/>
                    <a:pt x="0" y="912429"/>
                    <a:pt x="0" y="882917"/>
                  </a:cubicBezTo>
                  <a:lnTo>
                    <a:pt x="0" y="53436"/>
                  </a:lnTo>
                  <a:cubicBezTo>
                    <a:pt x="0" y="23924"/>
                    <a:pt x="23924" y="0"/>
                    <a:pt x="53436" y="0"/>
                  </a:cubicBezTo>
                  <a:close/>
                </a:path>
              </a:pathLst>
            </a:custGeom>
            <a:blipFill>
              <a:blip r:embed="rId5"/>
              <a:stretch>
                <a:fillRect l="-37363" t="0" r="-37363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107646" y="7707595"/>
            <a:ext cx="2677576" cy="930479"/>
            <a:chOff x="0" y="0"/>
            <a:chExt cx="804590" cy="2796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04590" cy="279601"/>
            </a:xfrm>
            <a:custGeom>
              <a:avLst/>
              <a:gdLst/>
              <a:ahLst/>
              <a:cxnLst/>
              <a:rect r="r" b="b" t="t" l="l"/>
              <a:pathLst>
                <a:path h="279601" w="804590">
                  <a:moveTo>
                    <a:pt x="139801" y="0"/>
                  </a:moveTo>
                  <a:lnTo>
                    <a:pt x="664790" y="0"/>
                  </a:lnTo>
                  <a:cubicBezTo>
                    <a:pt x="741999" y="0"/>
                    <a:pt x="804590" y="62591"/>
                    <a:pt x="804590" y="139801"/>
                  </a:cubicBezTo>
                  <a:lnTo>
                    <a:pt x="804590" y="139801"/>
                  </a:lnTo>
                  <a:cubicBezTo>
                    <a:pt x="804590" y="176878"/>
                    <a:pt x="789861" y="212437"/>
                    <a:pt x="763644" y="238655"/>
                  </a:cubicBezTo>
                  <a:cubicBezTo>
                    <a:pt x="737426" y="264872"/>
                    <a:pt x="701867" y="279601"/>
                    <a:pt x="664790" y="279601"/>
                  </a:cubicBezTo>
                  <a:lnTo>
                    <a:pt x="139801" y="279601"/>
                  </a:lnTo>
                  <a:cubicBezTo>
                    <a:pt x="62591" y="279601"/>
                    <a:pt x="0" y="217010"/>
                    <a:pt x="0" y="139801"/>
                  </a:cubicBezTo>
                  <a:lnTo>
                    <a:pt x="0" y="139801"/>
                  </a:lnTo>
                  <a:cubicBezTo>
                    <a:pt x="0" y="62591"/>
                    <a:pt x="62591" y="0"/>
                    <a:pt x="139801" y="0"/>
                  </a:cubicBez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04590" cy="317701"/>
            </a:xfrm>
            <a:prstGeom prst="rect">
              <a:avLst/>
            </a:prstGeom>
          </p:spPr>
          <p:txBody>
            <a:bodyPr anchor="ctr" rtlCol="false" tIns="46899" lIns="46899" bIns="46899" rIns="46899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574362" y="4523583"/>
            <a:ext cx="2594472" cy="2997814"/>
          </a:xfrm>
          <a:custGeom>
            <a:avLst/>
            <a:gdLst/>
            <a:ahLst/>
            <a:cxnLst/>
            <a:rect r="r" b="b" t="t" l="l"/>
            <a:pathLst>
              <a:path h="2997814" w="2594472">
                <a:moveTo>
                  <a:pt x="0" y="0"/>
                </a:moveTo>
                <a:lnTo>
                  <a:pt x="2594472" y="0"/>
                </a:lnTo>
                <a:lnTo>
                  <a:pt x="2594472" y="2997815"/>
                </a:lnTo>
                <a:lnTo>
                  <a:pt x="0" y="2997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401396" y="4378882"/>
            <a:ext cx="3332284" cy="3879164"/>
            <a:chOff x="0" y="0"/>
            <a:chExt cx="804347" cy="9363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04347" cy="936353"/>
            </a:xfrm>
            <a:custGeom>
              <a:avLst/>
              <a:gdLst/>
              <a:ahLst/>
              <a:cxnLst/>
              <a:rect r="r" b="b" t="t" l="l"/>
              <a:pathLst>
                <a:path h="936353" w="804347">
                  <a:moveTo>
                    <a:pt x="53436" y="0"/>
                  </a:moveTo>
                  <a:lnTo>
                    <a:pt x="750911" y="0"/>
                  </a:lnTo>
                  <a:cubicBezTo>
                    <a:pt x="780423" y="0"/>
                    <a:pt x="804347" y="23924"/>
                    <a:pt x="804347" y="53436"/>
                  </a:cubicBezTo>
                  <a:lnTo>
                    <a:pt x="804347" y="882917"/>
                  </a:lnTo>
                  <a:cubicBezTo>
                    <a:pt x="804347" y="897089"/>
                    <a:pt x="798717" y="910681"/>
                    <a:pt x="788696" y="920702"/>
                  </a:cubicBezTo>
                  <a:cubicBezTo>
                    <a:pt x="778675" y="930724"/>
                    <a:pt x="765083" y="936353"/>
                    <a:pt x="750911" y="936353"/>
                  </a:cubicBezTo>
                  <a:lnTo>
                    <a:pt x="53436" y="936353"/>
                  </a:lnTo>
                  <a:cubicBezTo>
                    <a:pt x="23924" y="936353"/>
                    <a:pt x="0" y="912429"/>
                    <a:pt x="0" y="882917"/>
                  </a:cubicBezTo>
                  <a:lnTo>
                    <a:pt x="0" y="53436"/>
                  </a:lnTo>
                  <a:cubicBezTo>
                    <a:pt x="0" y="23924"/>
                    <a:pt x="23924" y="0"/>
                    <a:pt x="53436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9556" r="0" b="-19556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532010" y="7707595"/>
            <a:ext cx="3022439" cy="930479"/>
            <a:chOff x="0" y="0"/>
            <a:chExt cx="908219" cy="27960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08219" cy="279601"/>
            </a:xfrm>
            <a:custGeom>
              <a:avLst/>
              <a:gdLst/>
              <a:ahLst/>
              <a:cxnLst/>
              <a:rect r="r" b="b" t="t" l="l"/>
              <a:pathLst>
                <a:path h="279601" w="908219">
                  <a:moveTo>
                    <a:pt x="130636" y="0"/>
                  </a:moveTo>
                  <a:lnTo>
                    <a:pt x="777583" y="0"/>
                  </a:lnTo>
                  <a:cubicBezTo>
                    <a:pt x="812230" y="0"/>
                    <a:pt x="845458" y="13763"/>
                    <a:pt x="869956" y="38262"/>
                  </a:cubicBezTo>
                  <a:cubicBezTo>
                    <a:pt x="894455" y="62761"/>
                    <a:pt x="908219" y="95989"/>
                    <a:pt x="908219" y="130636"/>
                  </a:cubicBezTo>
                  <a:lnTo>
                    <a:pt x="908219" y="148966"/>
                  </a:lnTo>
                  <a:cubicBezTo>
                    <a:pt x="908219" y="183613"/>
                    <a:pt x="894455" y="216840"/>
                    <a:pt x="869956" y="241339"/>
                  </a:cubicBezTo>
                  <a:cubicBezTo>
                    <a:pt x="845458" y="265838"/>
                    <a:pt x="812230" y="279601"/>
                    <a:pt x="777583" y="279601"/>
                  </a:cubicBezTo>
                  <a:lnTo>
                    <a:pt x="130636" y="279601"/>
                  </a:lnTo>
                  <a:cubicBezTo>
                    <a:pt x="95989" y="279601"/>
                    <a:pt x="62761" y="265838"/>
                    <a:pt x="38262" y="241339"/>
                  </a:cubicBezTo>
                  <a:cubicBezTo>
                    <a:pt x="13763" y="216840"/>
                    <a:pt x="0" y="183613"/>
                    <a:pt x="0" y="148966"/>
                  </a:cubicBezTo>
                  <a:lnTo>
                    <a:pt x="0" y="130636"/>
                  </a:lnTo>
                  <a:cubicBezTo>
                    <a:pt x="0" y="95989"/>
                    <a:pt x="13763" y="62761"/>
                    <a:pt x="38262" y="38262"/>
                  </a:cubicBezTo>
                  <a:cubicBezTo>
                    <a:pt x="62761" y="13763"/>
                    <a:pt x="95989" y="0"/>
                    <a:pt x="130636" y="0"/>
                  </a:cubicBez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908219" cy="31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382136" y="7707595"/>
            <a:ext cx="2918862" cy="930479"/>
            <a:chOff x="0" y="0"/>
            <a:chExt cx="877095" cy="2796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77095" cy="279601"/>
            </a:xfrm>
            <a:custGeom>
              <a:avLst/>
              <a:gdLst/>
              <a:ahLst/>
              <a:cxnLst/>
              <a:rect r="r" b="b" t="t" l="l"/>
              <a:pathLst>
                <a:path h="279601" w="877095">
                  <a:moveTo>
                    <a:pt x="135271" y="0"/>
                  </a:moveTo>
                  <a:lnTo>
                    <a:pt x="741823" y="0"/>
                  </a:lnTo>
                  <a:cubicBezTo>
                    <a:pt x="777699" y="0"/>
                    <a:pt x="812106" y="14252"/>
                    <a:pt x="837474" y="39620"/>
                  </a:cubicBezTo>
                  <a:cubicBezTo>
                    <a:pt x="862843" y="64988"/>
                    <a:pt x="877095" y="99395"/>
                    <a:pt x="877095" y="135271"/>
                  </a:cubicBezTo>
                  <a:lnTo>
                    <a:pt x="877095" y="144330"/>
                  </a:lnTo>
                  <a:cubicBezTo>
                    <a:pt x="877095" y="219038"/>
                    <a:pt x="816532" y="279601"/>
                    <a:pt x="741823" y="279601"/>
                  </a:cubicBezTo>
                  <a:lnTo>
                    <a:pt x="135271" y="279601"/>
                  </a:lnTo>
                  <a:cubicBezTo>
                    <a:pt x="60563" y="279601"/>
                    <a:pt x="0" y="219038"/>
                    <a:pt x="0" y="144330"/>
                  </a:cubicBezTo>
                  <a:lnTo>
                    <a:pt x="0" y="135271"/>
                  </a:lnTo>
                  <a:cubicBezTo>
                    <a:pt x="0" y="60563"/>
                    <a:pt x="60563" y="0"/>
                    <a:pt x="135271" y="0"/>
                  </a:cubicBez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77095" cy="31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034419" y="3144415"/>
            <a:ext cx="449763" cy="44976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797801" y="3369297"/>
            <a:ext cx="449763" cy="449763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6584656" y="7943086"/>
            <a:ext cx="449763" cy="449763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578937" y="7071635"/>
            <a:ext cx="449763" cy="449763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647284" y="4378882"/>
            <a:ext cx="3236912" cy="3874297"/>
            <a:chOff x="0" y="0"/>
            <a:chExt cx="743010" cy="88931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43010" cy="889317"/>
            </a:xfrm>
            <a:custGeom>
              <a:avLst/>
              <a:gdLst/>
              <a:ahLst/>
              <a:cxnLst/>
              <a:rect r="r" b="b" t="t" l="l"/>
              <a:pathLst>
                <a:path h="889317" w="743010">
                  <a:moveTo>
                    <a:pt x="55010" y="0"/>
                  </a:moveTo>
                  <a:lnTo>
                    <a:pt x="687999" y="0"/>
                  </a:lnTo>
                  <a:cubicBezTo>
                    <a:pt x="702589" y="0"/>
                    <a:pt x="716581" y="5796"/>
                    <a:pt x="726898" y="16112"/>
                  </a:cubicBezTo>
                  <a:cubicBezTo>
                    <a:pt x="737214" y="26429"/>
                    <a:pt x="743010" y="40421"/>
                    <a:pt x="743010" y="55010"/>
                  </a:cubicBezTo>
                  <a:lnTo>
                    <a:pt x="743010" y="834307"/>
                  </a:lnTo>
                  <a:cubicBezTo>
                    <a:pt x="743010" y="864688"/>
                    <a:pt x="718381" y="889317"/>
                    <a:pt x="687999" y="889317"/>
                  </a:cubicBezTo>
                  <a:lnTo>
                    <a:pt x="55010" y="889317"/>
                  </a:lnTo>
                  <a:cubicBezTo>
                    <a:pt x="24629" y="889317"/>
                    <a:pt x="0" y="864688"/>
                    <a:pt x="0" y="834307"/>
                  </a:cubicBezTo>
                  <a:lnTo>
                    <a:pt x="0" y="55010"/>
                  </a:lnTo>
                  <a:cubicBezTo>
                    <a:pt x="0" y="24629"/>
                    <a:pt x="24629" y="0"/>
                    <a:pt x="55010" y="0"/>
                  </a:cubicBezTo>
                  <a:close/>
                </a:path>
              </a:pathLst>
            </a:custGeom>
            <a:blipFill>
              <a:blip r:embed="rId9"/>
              <a:stretch>
                <a:fillRect l="-9845" t="0" r="-9845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5971561" y="7736805"/>
            <a:ext cx="2677576" cy="930479"/>
            <a:chOff x="0" y="0"/>
            <a:chExt cx="804590" cy="27960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04590" cy="279601"/>
            </a:xfrm>
            <a:custGeom>
              <a:avLst/>
              <a:gdLst/>
              <a:ahLst/>
              <a:cxnLst/>
              <a:rect r="r" b="b" t="t" l="l"/>
              <a:pathLst>
                <a:path h="279601" w="804590">
                  <a:moveTo>
                    <a:pt x="139801" y="0"/>
                  </a:moveTo>
                  <a:lnTo>
                    <a:pt x="664790" y="0"/>
                  </a:lnTo>
                  <a:cubicBezTo>
                    <a:pt x="741999" y="0"/>
                    <a:pt x="804590" y="62591"/>
                    <a:pt x="804590" y="139801"/>
                  </a:cubicBezTo>
                  <a:lnTo>
                    <a:pt x="804590" y="139801"/>
                  </a:lnTo>
                  <a:cubicBezTo>
                    <a:pt x="804590" y="176878"/>
                    <a:pt x="789861" y="212437"/>
                    <a:pt x="763644" y="238655"/>
                  </a:cubicBezTo>
                  <a:cubicBezTo>
                    <a:pt x="737426" y="264872"/>
                    <a:pt x="701867" y="279601"/>
                    <a:pt x="664790" y="279601"/>
                  </a:cubicBezTo>
                  <a:lnTo>
                    <a:pt x="139801" y="279601"/>
                  </a:lnTo>
                  <a:cubicBezTo>
                    <a:pt x="62591" y="279601"/>
                    <a:pt x="0" y="217010"/>
                    <a:pt x="0" y="139801"/>
                  </a:cubicBezTo>
                  <a:lnTo>
                    <a:pt x="0" y="139801"/>
                  </a:lnTo>
                  <a:cubicBezTo>
                    <a:pt x="0" y="62591"/>
                    <a:pt x="62591" y="0"/>
                    <a:pt x="139801" y="0"/>
                  </a:cubicBez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804590" cy="31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2238038" y="8049010"/>
            <a:ext cx="2361177" cy="325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300" b="true">
                <a:solidFill>
                  <a:srgbClr val="086A35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Media activities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873417" y="838200"/>
            <a:ext cx="14380679" cy="137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  <a:spcBef>
                <a:spcPct val="0"/>
              </a:spcBef>
            </a:pPr>
            <a:r>
              <a:rPr lang="en-US" b="true" sz="7800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Key Activities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787334" y="7876924"/>
            <a:ext cx="2511790" cy="61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300" b="true">
                <a:solidFill>
                  <a:srgbClr val="086A35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“Shrink” workshops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584252" y="8014933"/>
            <a:ext cx="2533746" cy="325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300" b="true">
                <a:solidFill>
                  <a:srgbClr val="086A35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Handling process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054454" y="7962136"/>
            <a:ext cx="2511790" cy="61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300" b="true">
                <a:solidFill>
                  <a:srgbClr val="086A35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The Green Counting Station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35010" y="8747142"/>
            <a:ext cx="20185611" cy="5554673"/>
            <a:chOff x="0" y="0"/>
            <a:chExt cx="702580" cy="1933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2580" cy="193336"/>
            </a:xfrm>
            <a:custGeom>
              <a:avLst/>
              <a:gdLst/>
              <a:ahLst/>
              <a:cxnLst/>
              <a:rect r="r" b="b" t="t" l="l"/>
              <a:pathLst>
                <a:path h="193336" w="702580">
                  <a:moveTo>
                    <a:pt x="0" y="0"/>
                  </a:moveTo>
                  <a:lnTo>
                    <a:pt x="702580" y="0"/>
                  </a:lnTo>
                  <a:lnTo>
                    <a:pt x="702580" y="193336"/>
                  </a:lnTo>
                  <a:lnTo>
                    <a:pt x="0" y="193336"/>
                  </a:lnTo>
                  <a:close/>
                </a:path>
              </a:pathLst>
            </a:custGeom>
            <a:solidFill>
              <a:srgbClr val="2885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02580" cy="231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5348690" y="3310981"/>
            <a:ext cx="17604623" cy="7030034"/>
          </a:xfrm>
          <a:custGeom>
            <a:avLst/>
            <a:gdLst/>
            <a:ahLst/>
            <a:cxnLst/>
            <a:rect r="r" b="b" t="t" l="l"/>
            <a:pathLst>
              <a:path h="7030034" w="17604623">
                <a:moveTo>
                  <a:pt x="0" y="0"/>
                </a:moveTo>
                <a:lnTo>
                  <a:pt x="17604624" y="0"/>
                </a:lnTo>
                <a:lnTo>
                  <a:pt x="17604624" y="7030034"/>
                </a:lnTo>
                <a:lnTo>
                  <a:pt x="0" y="7030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39730" y="6417683"/>
            <a:ext cx="9421742" cy="3762374"/>
          </a:xfrm>
          <a:custGeom>
            <a:avLst/>
            <a:gdLst/>
            <a:ahLst/>
            <a:cxnLst/>
            <a:rect r="r" b="b" t="t" l="l"/>
            <a:pathLst>
              <a:path h="3762374" w="9421742">
                <a:moveTo>
                  <a:pt x="0" y="0"/>
                </a:moveTo>
                <a:lnTo>
                  <a:pt x="9421742" y="0"/>
                </a:lnTo>
                <a:lnTo>
                  <a:pt x="9421742" y="3762374"/>
                </a:lnTo>
                <a:lnTo>
                  <a:pt x="0" y="3762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53334" y="3086100"/>
            <a:ext cx="449763" cy="4497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851515" y="3841632"/>
            <a:ext cx="449763" cy="44976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500116" y="8091737"/>
            <a:ext cx="449763" cy="44976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524420" y="9033419"/>
            <a:ext cx="449763" cy="365105"/>
            <a:chOff x="0" y="0"/>
            <a:chExt cx="812800" cy="65980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59808"/>
            </a:xfrm>
            <a:custGeom>
              <a:avLst/>
              <a:gdLst/>
              <a:ahLst/>
              <a:cxnLst/>
              <a:rect r="r" b="b" t="t" l="l"/>
              <a:pathLst>
                <a:path h="659808" w="812800">
                  <a:moveTo>
                    <a:pt x="406400" y="0"/>
                  </a:moveTo>
                  <a:lnTo>
                    <a:pt x="535715" y="224929"/>
                  </a:lnTo>
                  <a:lnTo>
                    <a:pt x="812800" y="329904"/>
                  </a:lnTo>
                  <a:lnTo>
                    <a:pt x="535715" y="434878"/>
                  </a:lnTo>
                  <a:lnTo>
                    <a:pt x="406400" y="659808"/>
                  </a:lnTo>
                  <a:lnTo>
                    <a:pt x="277085" y="434878"/>
                  </a:lnTo>
                  <a:lnTo>
                    <a:pt x="0" y="329904"/>
                  </a:lnTo>
                  <a:lnTo>
                    <a:pt x="277085" y="22492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90500" y="116542"/>
              <a:ext cx="431800" cy="388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003097" y="2453232"/>
            <a:ext cx="10603817" cy="3226564"/>
            <a:chOff x="0" y="0"/>
            <a:chExt cx="2792775" cy="849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792775" cy="849795"/>
            </a:xfrm>
            <a:custGeom>
              <a:avLst/>
              <a:gdLst/>
              <a:ahLst/>
              <a:cxnLst/>
              <a:rect r="r" b="b" t="t" l="l"/>
              <a:pathLst>
                <a:path h="849795" w="2792775">
                  <a:moveTo>
                    <a:pt x="37235" y="0"/>
                  </a:moveTo>
                  <a:lnTo>
                    <a:pt x="2755539" y="0"/>
                  </a:lnTo>
                  <a:cubicBezTo>
                    <a:pt x="2765415" y="0"/>
                    <a:pt x="2774886" y="3923"/>
                    <a:pt x="2781869" y="10906"/>
                  </a:cubicBezTo>
                  <a:cubicBezTo>
                    <a:pt x="2788852" y="17889"/>
                    <a:pt x="2792775" y="27360"/>
                    <a:pt x="2792775" y="37235"/>
                  </a:cubicBezTo>
                  <a:lnTo>
                    <a:pt x="2792775" y="812559"/>
                  </a:lnTo>
                  <a:cubicBezTo>
                    <a:pt x="2792775" y="833124"/>
                    <a:pt x="2776104" y="849795"/>
                    <a:pt x="2755539" y="849795"/>
                  </a:cubicBezTo>
                  <a:lnTo>
                    <a:pt x="37235" y="849795"/>
                  </a:lnTo>
                  <a:cubicBezTo>
                    <a:pt x="16671" y="849795"/>
                    <a:pt x="0" y="833124"/>
                    <a:pt x="0" y="812559"/>
                  </a:cubicBezTo>
                  <a:lnTo>
                    <a:pt x="0" y="37235"/>
                  </a:lnTo>
                  <a:cubicBezTo>
                    <a:pt x="0" y="27360"/>
                    <a:pt x="3923" y="17889"/>
                    <a:pt x="10906" y="10906"/>
                  </a:cubicBezTo>
                  <a:cubicBezTo>
                    <a:pt x="17889" y="3923"/>
                    <a:pt x="27360" y="0"/>
                    <a:pt x="37235" y="0"/>
                  </a:cubicBez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792775" cy="887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553703" y="6417683"/>
            <a:ext cx="11314440" cy="3059414"/>
            <a:chOff x="0" y="0"/>
            <a:chExt cx="2979935" cy="80577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979935" cy="805772"/>
            </a:xfrm>
            <a:custGeom>
              <a:avLst/>
              <a:gdLst/>
              <a:ahLst/>
              <a:cxnLst/>
              <a:rect r="r" b="b" t="t" l="l"/>
              <a:pathLst>
                <a:path h="805772" w="2979935">
                  <a:moveTo>
                    <a:pt x="34897" y="0"/>
                  </a:moveTo>
                  <a:lnTo>
                    <a:pt x="2945038" y="0"/>
                  </a:lnTo>
                  <a:cubicBezTo>
                    <a:pt x="2954293" y="0"/>
                    <a:pt x="2963170" y="3677"/>
                    <a:pt x="2969714" y="10221"/>
                  </a:cubicBezTo>
                  <a:cubicBezTo>
                    <a:pt x="2976258" y="16765"/>
                    <a:pt x="2979935" y="25642"/>
                    <a:pt x="2979935" y="34897"/>
                  </a:cubicBezTo>
                  <a:lnTo>
                    <a:pt x="2979935" y="770875"/>
                  </a:lnTo>
                  <a:cubicBezTo>
                    <a:pt x="2979935" y="780130"/>
                    <a:pt x="2976258" y="789006"/>
                    <a:pt x="2969714" y="795551"/>
                  </a:cubicBezTo>
                  <a:cubicBezTo>
                    <a:pt x="2963170" y="802095"/>
                    <a:pt x="2954293" y="805772"/>
                    <a:pt x="2945038" y="805772"/>
                  </a:cubicBezTo>
                  <a:lnTo>
                    <a:pt x="34897" y="805772"/>
                  </a:lnTo>
                  <a:cubicBezTo>
                    <a:pt x="25642" y="805772"/>
                    <a:pt x="16765" y="802095"/>
                    <a:pt x="10221" y="795551"/>
                  </a:cubicBezTo>
                  <a:cubicBezTo>
                    <a:pt x="3677" y="789006"/>
                    <a:pt x="0" y="780130"/>
                    <a:pt x="0" y="770875"/>
                  </a:cubicBezTo>
                  <a:lnTo>
                    <a:pt x="0" y="34897"/>
                  </a:lnTo>
                  <a:cubicBezTo>
                    <a:pt x="0" y="25642"/>
                    <a:pt x="3677" y="16765"/>
                    <a:pt x="10221" y="10221"/>
                  </a:cubicBezTo>
                  <a:cubicBezTo>
                    <a:pt x="16765" y="3677"/>
                    <a:pt x="25642" y="0"/>
                    <a:pt x="34897" y="0"/>
                  </a:cubicBez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979935" cy="843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919119" y="578937"/>
            <a:ext cx="449763" cy="44976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4016266" y="321152"/>
            <a:ext cx="4628098" cy="4114800"/>
          </a:xfrm>
          <a:custGeom>
            <a:avLst/>
            <a:gdLst/>
            <a:ahLst/>
            <a:cxnLst/>
            <a:rect r="r" b="b" t="t" l="l"/>
            <a:pathLst>
              <a:path h="4114800" w="4628098">
                <a:moveTo>
                  <a:pt x="0" y="0"/>
                </a:moveTo>
                <a:lnTo>
                  <a:pt x="4628098" y="0"/>
                </a:lnTo>
                <a:lnTo>
                  <a:pt x="4628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802058" y="5740877"/>
            <a:ext cx="1698058" cy="1698058"/>
          </a:xfrm>
          <a:custGeom>
            <a:avLst/>
            <a:gdLst/>
            <a:ahLst/>
            <a:cxnLst/>
            <a:rect r="r" b="b" t="t" l="l"/>
            <a:pathLst>
              <a:path h="1698058" w="1698058">
                <a:moveTo>
                  <a:pt x="0" y="0"/>
                </a:moveTo>
                <a:lnTo>
                  <a:pt x="1698058" y="0"/>
                </a:lnTo>
                <a:lnTo>
                  <a:pt x="1698058" y="1698058"/>
                </a:lnTo>
                <a:lnTo>
                  <a:pt x="0" y="16980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525473" y="5490840"/>
            <a:ext cx="3950292" cy="4796160"/>
          </a:xfrm>
          <a:custGeom>
            <a:avLst/>
            <a:gdLst/>
            <a:ahLst/>
            <a:cxnLst/>
            <a:rect r="r" b="b" t="t" l="l"/>
            <a:pathLst>
              <a:path h="4796160" w="3950292">
                <a:moveTo>
                  <a:pt x="0" y="0"/>
                </a:moveTo>
                <a:lnTo>
                  <a:pt x="3950292" y="0"/>
                </a:lnTo>
                <a:lnTo>
                  <a:pt x="3950292" y="4796160"/>
                </a:lnTo>
                <a:lnTo>
                  <a:pt x="0" y="47961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2606915" y="-139599"/>
            <a:ext cx="1760333" cy="1437072"/>
          </a:xfrm>
          <a:custGeom>
            <a:avLst/>
            <a:gdLst/>
            <a:ahLst/>
            <a:cxnLst/>
            <a:rect r="r" b="b" t="t" l="l"/>
            <a:pathLst>
              <a:path h="1437072" w="1760333">
                <a:moveTo>
                  <a:pt x="0" y="0"/>
                </a:moveTo>
                <a:lnTo>
                  <a:pt x="1760332" y="0"/>
                </a:lnTo>
                <a:lnTo>
                  <a:pt x="1760332" y="1437072"/>
                </a:lnTo>
                <a:lnTo>
                  <a:pt x="0" y="14370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28700" y="696649"/>
            <a:ext cx="8632801" cy="137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36"/>
              </a:lnSpc>
              <a:spcBef>
                <a:spcPct val="0"/>
              </a:spcBef>
            </a:pPr>
            <a:r>
              <a:rPr lang="en-US" b="true" sz="7740">
                <a:solidFill>
                  <a:srgbClr val="FFFFF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Media Activities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307861" y="2661734"/>
            <a:ext cx="9948073" cy="264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464" b="true">
                <a:solidFill>
                  <a:srgbClr val="074733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Media fanpage:</a:t>
            </a:r>
          </a:p>
          <a:p>
            <a:pPr algn="l">
              <a:lnSpc>
                <a:spcPts val="3450"/>
              </a:lnSpc>
            </a:pPr>
            <a:r>
              <a:rPr lang="en-US" sz="2464">
                <a:solidFill>
                  <a:srgbClr val="074733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+ Series of posts and videos: provide knowledge.</a:t>
            </a:r>
          </a:p>
          <a:p>
            <a:pPr algn="l">
              <a:lnSpc>
                <a:spcPts val="3450"/>
              </a:lnSpc>
            </a:pPr>
            <a:r>
              <a:rPr lang="en-US" sz="2464">
                <a:solidFill>
                  <a:srgbClr val="074733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+ Call for action challenges: post pictures/ videos to recieve rewards.</a:t>
            </a:r>
          </a:p>
          <a:p>
            <a:pPr algn="l">
              <a:lnSpc>
                <a:spcPts val="3450"/>
              </a:lnSpc>
              <a:spcBef>
                <a:spcPct val="0"/>
              </a:spcBef>
            </a:pPr>
            <a:r>
              <a:rPr lang="en-US" sz="2464">
                <a:solidFill>
                  <a:srgbClr val="074733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+ Interactive minigames related to recycling.</a:t>
            </a:r>
          </a:p>
          <a:p>
            <a:pPr algn="l">
              <a:lnSpc>
                <a:spcPts val="3450"/>
              </a:lnSpc>
              <a:spcBef>
                <a:spcPct val="0"/>
              </a:spcBef>
            </a:pPr>
            <a:r>
              <a:rPr lang="en-US" sz="2464">
                <a:solidFill>
                  <a:srgbClr val="074733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+ Announcement for upcoming activites ( the Green Counting Station, workshops...)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019344" y="6523231"/>
            <a:ext cx="9937193" cy="3070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3"/>
              </a:lnSpc>
            </a:pPr>
            <a:r>
              <a:rPr lang="en-US" sz="2495" b="true">
                <a:solidFill>
                  <a:srgbClr val="074733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Posters and media publications:</a:t>
            </a:r>
          </a:p>
          <a:p>
            <a:pPr algn="l">
              <a:lnSpc>
                <a:spcPts val="3493"/>
              </a:lnSpc>
            </a:pPr>
            <a:r>
              <a:rPr lang="en-US" sz="2495">
                <a:solidFill>
                  <a:srgbClr val="074733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+ Place posters in the halls to emphasize the message of environmental protection and provide information about the campaign.</a:t>
            </a:r>
          </a:p>
          <a:p>
            <a:pPr algn="l">
              <a:lnSpc>
                <a:spcPts val="3493"/>
              </a:lnSpc>
              <a:spcBef>
                <a:spcPct val="0"/>
              </a:spcBef>
            </a:pPr>
            <a:r>
              <a:rPr lang="en-US" sz="2495">
                <a:solidFill>
                  <a:srgbClr val="074733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+ Provide QR code for quick access.</a:t>
            </a:r>
          </a:p>
          <a:p>
            <a:pPr algn="l">
              <a:lnSpc>
                <a:spcPts val="3493"/>
              </a:lnSpc>
              <a:spcBef>
                <a:spcPct val="0"/>
              </a:spcBef>
            </a:pPr>
            <a:r>
              <a:rPr lang="en-US" sz="2495">
                <a:solidFill>
                  <a:srgbClr val="074733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+ Create stickers/ postcards to attract student participation.</a:t>
            </a:r>
          </a:p>
          <a:p>
            <a:pPr algn="l">
              <a:lnSpc>
                <a:spcPts val="349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683289" y="-4970764"/>
            <a:ext cx="20614210" cy="8287840"/>
            <a:chOff x="0" y="0"/>
            <a:chExt cx="2021664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21664" cy="812800"/>
            </a:xfrm>
            <a:custGeom>
              <a:avLst/>
              <a:gdLst/>
              <a:ahLst/>
              <a:cxnLst/>
              <a:rect r="r" b="b" t="t" l="l"/>
              <a:pathLst>
                <a:path h="812800" w="2021664">
                  <a:moveTo>
                    <a:pt x="1010832" y="0"/>
                  </a:moveTo>
                  <a:cubicBezTo>
                    <a:pt x="452565" y="0"/>
                    <a:pt x="0" y="181951"/>
                    <a:pt x="0" y="406400"/>
                  </a:cubicBezTo>
                  <a:cubicBezTo>
                    <a:pt x="0" y="630849"/>
                    <a:pt x="452565" y="812800"/>
                    <a:pt x="1010832" y="812800"/>
                  </a:cubicBezTo>
                  <a:cubicBezTo>
                    <a:pt x="1569099" y="812800"/>
                    <a:pt x="2021664" y="630849"/>
                    <a:pt x="2021664" y="406400"/>
                  </a:cubicBezTo>
                  <a:cubicBezTo>
                    <a:pt x="2021664" y="181951"/>
                    <a:pt x="1569099" y="0"/>
                    <a:pt x="1010832" y="0"/>
                  </a:cubicBezTo>
                  <a:close/>
                </a:path>
              </a:pathLst>
            </a:custGeom>
            <a:solidFill>
              <a:srgbClr val="2885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89531" y="38100"/>
              <a:ext cx="164260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-8261831" y="5369397"/>
            <a:ext cx="15403321" cy="6150991"/>
          </a:xfrm>
          <a:custGeom>
            <a:avLst/>
            <a:gdLst/>
            <a:ahLst/>
            <a:cxnLst/>
            <a:rect r="r" b="b" t="t" l="l"/>
            <a:pathLst>
              <a:path h="6150991" w="15403321">
                <a:moveTo>
                  <a:pt x="15403320" y="0"/>
                </a:moveTo>
                <a:lnTo>
                  <a:pt x="0" y="0"/>
                </a:lnTo>
                <a:lnTo>
                  <a:pt x="0" y="6150991"/>
                </a:lnTo>
                <a:lnTo>
                  <a:pt x="15403320" y="6150991"/>
                </a:lnTo>
                <a:lnTo>
                  <a:pt x="1540332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68692" y="4136009"/>
            <a:ext cx="15403321" cy="6150991"/>
          </a:xfrm>
          <a:custGeom>
            <a:avLst/>
            <a:gdLst/>
            <a:ahLst/>
            <a:cxnLst/>
            <a:rect r="r" b="b" t="t" l="l"/>
            <a:pathLst>
              <a:path h="6150991" w="15403321">
                <a:moveTo>
                  <a:pt x="15403321" y="0"/>
                </a:moveTo>
                <a:lnTo>
                  <a:pt x="0" y="0"/>
                </a:lnTo>
                <a:lnTo>
                  <a:pt x="0" y="6150991"/>
                </a:lnTo>
                <a:lnTo>
                  <a:pt x="15403321" y="6150991"/>
                </a:lnTo>
                <a:lnTo>
                  <a:pt x="15403321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48806" y="9568627"/>
            <a:ext cx="20185611" cy="5554673"/>
            <a:chOff x="0" y="0"/>
            <a:chExt cx="702580" cy="1933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2580" cy="193336"/>
            </a:xfrm>
            <a:custGeom>
              <a:avLst/>
              <a:gdLst/>
              <a:ahLst/>
              <a:cxnLst/>
              <a:rect r="r" b="b" t="t" l="l"/>
              <a:pathLst>
                <a:path h="193336" w="702580">
                  <a:moveTo>
                    <a:pt x="0" y="0"/>
                  </a:moveTo>
                  <a:lnTo>
                    <a:pt x="702580" y="0"/>
                  </a:lnTo>
                  <a:lnTo>
                    <a:pt x="702580" y="193336"/>
                  </a:lnTo>
                  <a:lnTo>
                    <a:pt x="0" y="193336"/>
                  </a:lnTo>
                  <a:close/>
                </a:path>
              </a:pathLst>
            </a:custGeom>
            <a:solidFill>
              <a:srgbClr val="1167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02580" cy="231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41331" y="4805489"/>
            <a:ext cx="9338208" cy="4567302"/>
            <a:chOff x="0" y="0"/>
            <a:chExt cx="2459446" cy="12029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59446" cy="1202911"/>
            </a:xfrm>
            <a:custGeom>
              <a:avLst/>
              <a:gdLst/>
              <a:ahLst/>
              <a:cxnLst/>
              <a:rect r="r" b="b" t="t" l="l"/>
              <a:pathLst>
                <a:path h="1202911" w="2459446">
                  <a:moveTo>
                    <a:pt x="42282" y="0"/>
                  </a:moveTo>
                  <a:lnTo>
                    <a:pt x="2417164" y="0"/>
                  </a:lnTo>
                  <a:cubicBezTo>
                    <a:pt x="2440515" y="0"/>
                    <a:pt x="2459446" y="18930"/>
                    <a:pt x="2459446" y="42282"/>
                  </a:cubicBezTo>
                  <a:lnTo>
                    <a:pt x="2459446" y="1160629"/>
                  </a:lnTo>
                  <a:cubicBezTo>
                    <a:pt x="2459446" y="1183981"/>
                    <a:pt x="2440515" y="1202911"/>
                    <a:pt x="2417164" y="1202911"/>
                  </a:cubicBezTo>
                  <a:lnTo>
                    <a:pt x="42282" y="1202911"/>
                  </a:lnTo>
                  <a:cubicBezTo>
                    <a:pt x="18930" y="1202911"/>
                    <a:pt x="0" y="1183981"/>
                    <a:pt x="0" y="1160629"/>
                  </a:cubicBezTo>
                  <a:lnTo>
                    <a:pt x="0" y="42282"/>
                  </a:lnTo>
                  <a:cubicBezTo>
                    <a:pt x="0" y="18930"/>
                    <a:pt x="18930" y="0"/>
                    <a:pt x="42282" y="0"/>
                  </a:cubicBezTo>
                  <a:close/>
                </a:path>
              </a:pathLst>
            </a:custGeom>
            <a:solidFill>
              <a:srgbClr val="FAEFD6">
                <a:alpha val="17647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459446" cy="1241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256234" y="3328256"/>
            <a:ext cx="449763" cy="44976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970619" y="388971"/>
            <a:ext cx="389683" cy="449763"/>
            <a:chOff x="0" y="0"/>
            <a:chExt cx="704225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4225" cy="812800"/>
            </a:xfrm>
            <a:custGeom>
              <a:avLst/>
              <a:gdLst/>
              <a:ahLst/>
              <a:cxnLst/>
              <a:rect r="r" b="b" t="t" l="l"/>
              <a:pathLst>
                <a:path h="812800" w="704225">
                  <a:moveTo>
                    <a:pt x="352113" y="0"/>
                  </a:moveTo>
                  <a:lnTo>
                    <a:pt x="464154" y="277085"/>
                  </a:lnTo>
                  <a:lnTo>
                    <a:pt x="704225" y="406400"/>
                  </a:lnTo>
                  <a:lnTo>
                    <a:pt x="464154" y="535715"/>
                  </a:lnTo>
                  <a:lnTo>
                    <a:pt x="352113" y="812800"/>
                  </a:lnTo>
                  <a:lnTo>
                    <a:pt x="240071" y="535715"/>
                  </a:lnTo>
                  <a:lnTo>
                    <a:pt x="0" y="406400"/>
                  </a:lnTo>
                  <a:lnTo>
                    <a:pt x="240071" y="277085"/>
                  </a:lnTo>
                  <a:lnTo>
                    <a:pt x="352113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65053" y="152400"/>
              <a:ext cx="37412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523056" y="4979714"/>
            <a:ext cx="389683" cy="38968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379539" y="2298476"/>
            <a:ext cx="389153" cy="38915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77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-1363689" y="2054676"/>
            <a:ext cx="5882033" cy="9611728"/>
          </a:xfrm>
          <a:custGeom>
            <a:avLst/>
            <a:gdLst/>
            <a:ahLst/>
            <a:cxnLst/>
            <a:rect r="r" b="b" t="t" l="l"/>
            <a:pathLst>
              <a:path h="9611728" w="5882033">
                <a:moveTo>
                  <a:pt x="0" y="0"/>
                </a:moveTo>
                <a:lnTo>
                  <a:pt x="5882033" y="0"/>
                </a:lnTo>
                <a:lnTo>
                  <a:pt x="5882033" y="9611728"/>
                </a:lnTo>
                <a:lnTo>
                  <a:pt x="0" y="96117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704" t="0" r="-31704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481115" y="613853"/>
            <a:ext cx="3755690" cy="4114800"/>
          </a:xfrm>
          <a:custGeom>
            <a:avLst/>
            <a:gdLst/>
            <a:ahLst/>
            <a:cxnLst/>
            <a:rect r="r" b="b" t="t" l="l"/>
            <a:pathLst>
              <a:path h="4114800" w="3755690">
                <a:moveTo>
                  <a:pt x="0" y="0"/>
                </a:moveTo>
                <a:lnTo>
                  <a:pt x="3755691" y="0"/>
                </a:lnTo>
                <a:lnTo>
                  <a:pt x="3755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379539" y="5369397"/>
            <a:ext cx="7034505" cy="5029671"/>
          </a:xfrm>
          <a:custGeom>
            <a:avLst/>
            <a:gdLst/>
            <a:ahLst/>
            <a:cxnLst/>
            <a:rect r="r" b="b" t="t" l="l"/>
            <a:pathLst>
              <a:path h="5029671" w="7034505">
                <a:moveTo>
                  <a:pt x="0" y="0"/>
                </a:moveTo>
                <a:lnTo>
                  <a:pt x="7034505" y="0"/>
                </a:lnTo>
                <a:lnTo>
                  <a:pt x="7034505" y="5029671"/>
                </a:lnTo>
                <a:lnTo>
                  <a:pt x="0" y="50296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851099" y="2493053"/>
            <a:ext cx="1343915" cy="977698"/>
          </a:xfrm>
          <a:custGeom>
            <a:avLst/>
            <a:gdLst/>
            <a:ahLst/>
            <a:cxnLst/>
            <a:rect r="r" b="b" t="t" l="l"/>
            <a:pathLst>
              <a:path h="977698" w="1343915">
                <a:moveTo>
                  <a:pt x="0" y="0"/>
                </a:moveTo>
                <a:lnTo>
                  <a:pt x="1343914" y="0"/>
                </a:lnTo>
                <a:lnTo>
                  <a:pt x="1343914" y="977698"/>
                </a:lnTo>
                <a:lnTo>
                  <a:pt x="0" y="9776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962119" y="4030385"/>
            <a:ext cx="832129" cy="1396536"/>
          </a:xfrm>
          <a:custGeom>
            <a:avLst/>
            <a:gdLst/>
            <a:ahLst/>
            <a:cxnLst/>
            <a:rect r="r" b="b" t="t" l="l"/>
            <a:pathLst>
              <a:path h="1396536" w="832129">
                <a:moveTo>
                  <a:pt x="0" y="0"/>
                </a:moveTo>
                <a:lnTo>
                  <a:pt x="832129" y="0"/>
                </a:lnTo>
                <a:lnTo>
                  <a:pt x="832129" y="1396536"/>
                </a:lnTo>
                <a:lnTo>
                  <a:pt x="0" y="13965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4019585" y="3427921"/>
            <a:ext cx="10248829" cy="995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What is a “green counting station”?</a:t>
            </a:r>
          </a:p>
          <a:p>
            <a:pPr algn="just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This is a machine that collects used plastic bottles.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360302" y="5098355"/>
            <a:ext cx="8702396" cy="3967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74733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How does it works?</a:t>
            </a: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74733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S</a:t>
            </a:r>
            <a:r>
              <a:rPr lang="en-US" sz="2799">
                <a:solidFill>
                  <a:srgbClr val="074733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can a QR code to register/log in to our website.</a:t>
            </a: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74733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Put the plastic bottles one by one into the machine.</a:t>
            </a: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74733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The machine will automatically count the number of bottles.</a:t>
            </a: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74733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Students can exchange the number of bottles for a voucher to participate in the workshops.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155771" y="657702"/>
            <a:ext cx="7976459" cy="139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4"/>
              </a:lnSpc>
            </a:pPr>
            <a:r>
              <a:rPr lang="en-US" sz="8189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Máy Đếm Xanh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DAGi0tpzTvU</dc:identifier>
  <dcterms:modified xsi:type="dcterms:W3CDTF">2011-08-01T06:04:30Z</dcterms:modified>
  <cp:revision>1</cp:revision>
  <dc:title>Bài thuyết trình của Nhóm 5</dc:title>
</cp:coreProperties>
</file>